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crdownload"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70" r:id="rId3"/>
    <p:sldId id="268" r:id="rId4"/>
    <p:sldId id="257" r:id="rId5"/>
    <p:sldId id="258" r:id="rId6"/>
    <p:sldId id="265" r:id="rId7"/>
    <p:sldId id="264" r:id="rId8"/>
    <p:sldId id="269" r:id="rId9"/>
    <p:sldId id="263" r:id="rId10"/>
    <p:sldId id="262" r:id="rId11"/>
    <p:sldId id="261" r:id="rId12"/>
    <p:sldId id="267" r:id="rId13"/>
    <p:sldId id="266" r:id="rId14"/>
    <p:sldId id="260" r:id="rId15"/>
  </p:sldIdLst>
  <p:sldSz cx="12192000" cy="6858000"/>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19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snapToGrid="0" showGuides="1">
      <p:cViewPr varScale="1">
        <p:scale>
          <a:sx n="84" d="100"/>
          <a:sy n="84" d="100"/>
        </p:scale>
        <p:origin x="108" y="5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620986A-3FD1-49E7-92AC-ED1133DBCBE6}" type="datetimeFigureOut">
              <a:rPr lang="en-GB" smtClean="0"/>
              <a:t>24/08/2021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7ED7CE-133C-4C76-92B8-6791ADD714C5}" type="slidenum">
              <a:rPr lang="en-GB" smtClean="0"/>
              <a:t>‹#›</a:t>
            </a:fld>
            <a:endParaRPr lang="en-GB"/>
          </a:p>
        </p:txBody>
      </p:sp>
    </p:spTree>
    <p:extLst>
      <p:ext uri="{BB962C8B-B14F-4D97-AF65-F5344CB8AC3E}">
        <p14:creationId xmlns:p14="http://schemas.microsoft.com/office/powerpoint/2010/main" val="722362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620986A-3FD1-49E7-92AC-ED1133DBCBE6}" type="datetimeFigureOut">
              <a:rPr lang="en-GB" smtClean="0"/>
              <a:t>24/08/2021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7ED7CE-133C-4C76-92B8-6791ADD714C5}" type="slidenum">
              <a:rPr lang="en-GB" smtClean="0"/>
              <a:t>‹#›</a:t>
            </a:fld>
            <a:endParaRPr lang="en-GB"/>
          </a:p>
        </p:txBody>
      </p:sp>
    </p:spTree>
    <p:extLst>
      <p:ext uri="{BB962C8B-B14F-4D97-AF65-F5344CB8AC3E}">
        <p14:creationId xmlns:p14="http://schemas.microsoft.com/office/powerpoint/2010/main" val="2132676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620986A-3FD1-49E7-92AC-ED1133DBCBE6}" type="datetimeFigureOut">
              <a:rPr lang="en-GB" smtClean="0"/>
              <a:t>24/08/2021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7ED7CE-133C-4C76-92B8-6791ADD714C5}" type="slidenum">
              <a:rPr lang="en-GB" smtClean="0"/>
              <a:t>‹#›</a:t>
            </a:fld>
            <a:endParaRPr lang="en-GB"/>
          </a:p>
        </p:txBody>
      </p:sp>
    </p:spTree>
    <p:extLst>
      <p:ext uri="{BB962C8B-B14F-4D97-AF65-F5344CB8AC3E}">
        <p14:creationId xmlns:p14="http://schemas.microsoft.com/office/powerpoint/2010/main" val="3095196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620986A-3FD1-49E7-92AC-ED1133DBCBE6}" type="datetimeFigureOut">
              <a:rPr lang="en-GB" smtClean="0"/>
              <a:t>24/08/2021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7ED7CE-133C-4C76-92B8-6791ADD714C5}" type="slidenum">
              <a:rPr lang="en-GB" smtClean="0"/>
              <a:t>‹#›</a:t>
            </a:fld>
            <a:endParaRPr lang="en-GB"/>
          </a:p>
        </p:txBody>
      </p:sp>
    </p:spTree>
    <p:extLst>
      <p:ext uri="{BB962C8B-B14F-4D97-AF65-F5344CB8AC3E}">
        <p14:creationId xmlns:p14="http://schemas.microsoft.com/office/powerpoint/2010/main" val="3202771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20986A-3FD1-49E7-92AC-ED1133DBCBE6}" type="datetimeFigureOut">
              <a:rPr lang="en-GB" smtClean="0"/>
              <a:t>24/08/2021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7ED7CE-133C-4C76-92B8-6791ADD714C5}" type="slidenum">
              <a:rPr lang="en-GB" smtClean="0"/>
              <a:t>‹#›</a:t>
            </a:fld>
            <a:endParaRPr lang="en-GB"/>
          </a:p>
        </p:txBody>
      </p:sp>
    </p:spTree>
    <p:extLst>
      <p:ext uri="{BB962C8B-B14F-4D97-AF65-F5344CB8AC3E}">
        <p14:creationId xmlns:p14="http://schemas.microsoft.com/office/powerpoint/2010/main" val="3607663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620986A-3FD1-49E7-92AC-ED1133DBCBE6}" type="datetimeFigureOut">
              <a:rPr lang="en-GB" smtClean="0"/>
              <a:t>24/08/2021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97ED7CE-133C-4C76-92B8-6791ADD714C5}" type="slidenum">
              <a:rPr lang="en-GB" smtClean="0"/>
              <a:t>‹#›</a:t>
            </a:fld>
            <a:endParaRPr lang="en-GB"/>
          </a:p>
        </p:txBody>
      </p:sp>
    </p:spTree>
    <p:extLst>
      <p:ext uri="{BB962C8B-B14F-4D97-AF65-F5344CB8AC3E}">
        <p14:creationId xmlns:p14="http://schemas.microsoft.com/office/powerpoint/2010/main" val="3507290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620986A-3FD1-49E7-92AC-ED1133DBCBE6}" type="datetimeFigureOut">
              <a:rPr lang="en-GB" smtClean="0"/>
              <a:t>24/08/2021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97ED7CE-133C-4C76-92B8-6791ADD714C5}" type="slidenum">
              <a:rPr lang="en-GB" smtClean="0"/>
              <a:t>‹#›</a:t>
            </a:fld>
            <a:endParaRPr lang="en-GB"/>
          </a:p>
        </p:txBody>
      </p:sp>
    </p:spTree>
    <p:extLst>
      <p:ext uri="{BB962C8B-B14F-4D97-AF65-F5344CB8AC3E}">
        <p14:creationId xmlns:p14="http://schemas.microsoft.com/office/powerpoint/2010/main" val="1411614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620986A-3FD1-49E7-92AC-ED1133DBCBE6}" type="datetimeFigureOut">
              <a:rPr lang="en-GB" smtClean="0"/>
              <a:t>24/08/2021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97ED7CE-133C-4C76-92B8-6791ADD714C5}" type="slidenum">
              <a:rPr lang="en-GB" smtClean="0"/>
              <a:t>‹#›</a:t>
            </a:fld>
            <a:endParaRPr lang="en-GB"/>
          </a:p>
        </p:txBody>
      </p:sp>
    </p:spTree>
    <p:extLst>
      <p:ext uri="{BB962C8B-B14F-4D97-AF65-F5344CB8AC3E}">
        <p14:creationId xmlns:p14="http://schemas.microsoft.com/office/powerpoint/2010/main" val="1162601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20986A-3FD1-49E7-92AC-ED1133DBCBE6}" type="datetimeFigureOut">
              <a:rPr lang="en-GB" smtClean="0"/>
              <a:t>24/08/2021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97ED7CE-133C-4C76-92B8-6791ADD714C5}" type="slidenum">
              <a:rPr lang="en-GB" smtClean="0"/>
              <a:t>‹#›</a:t>
            </a:fld>
            <a:endParaRPr lang="en-GB"/>
          </a:p>
        </p:txBody>
      </p:sp>
    </p:spTree>
    <p:extLst>
      <p:ext uri="{BB962C8B-B14F-4D97-AF65-F5344CB8AC3E}">
        <p14:creationId xmlns:p14="http://schemas.microsoft.com/office/powerpoint/2010/main" val="1566382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20986A-3FD1-49E7-92AC-ED1133DBCBE6}" type="datetimeFigureOut">
              <a:rPr lang="en-GB" smtClean="0"/>
              <a:t>24/08/2021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97ED7CE-133C-4C76-92B8-6791ADD714C5}" type="slidenum">
              <a:rPr lang="en-GB" smtClean="0"/>
              <a:t>‹#›</a:t>
            </a:fld>
            <a:endParaRPr lang="en-GB"/>
          </a:p>
        </p:txBody>
      </p:sp>
    </p:spTree>
    <p:extLst>
      <p:ext uri="{BB962C8B-B14F-4D97-AF65-F5344CB8AC3E}">
        <p14:creationId xmlns:p14="http://schemas.microsoft.com/office/powerpoint/2010/main" val="2889423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20986A-3FD1-49E7-92AC-ED1133DBCBE6}" type="datetimeFigureOut">
              <a:rPr lang="en-GB" smtClean="0"/>
              <a:t>24/08/2021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97ED7CE-133C-4C76-92B8-6791ADD714C5}" type="slidenum">
              <a:rPr lang="en-GB" smtClean="0"/>
              <a:t>‹#›</a:t>
            </a:fld>
            <a:endParaRPr lang="en-GB"/>
          </a:p>
        </p:txBody>
      </p:sp>
    </p:spTree>
    <p:extLst>
      <p:ext uri="{BB962C8B-B14F-4D97-AF65-F5344CB8AC3E}">
        <p14:creationId xmlns:p14="http://schemas.microsoft.com/office/powerpoint/2010/main" val="713470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20986A-3FD1-49E7-92AC-ED1133DBCBE6}" type="datetimeFigureOut">
              <a:rPr lang="en-GB" smtClean="0"/>
              <a:t>24/08/2021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7ED7CE-133C-4C76-92B8-6791ADD714C5}" type="slidenum">
              <a:rPr lang="en-GB" smtClean="0"/>
              <a:t>‹#›</a:t>
            </a:fld>
            <a:endParaRPr lang="en-GB"/>
          </a:p>
        </p:txBody>
      </p:sp>
    </p:spTree>
    <p:extLst>
      <p:ext uri="{BB962C8B-B14F-4D97-AF65-F5344CB8AC3E}">
        <p14:creationId xmlns:p14="http://schemas.microsoft.com/office/powerpoint/2010/main" val="2949984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crdownload"/><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28725" y="251069"/>
            <a:ext cx="6858000" cy="584775"/>
          </a:xfrm>
          <a:prstGeom prst="rect">
            <a:avLst/>
          </a:prstGeom>
          <a:noFill/>
        </p:spPr>
        <p:txBody>
          <a:bodyPr wrap="square" rtlCol="0">
            <a:spAutoFit/>
          </a:bodyPr>
          <a:lstStyle/>
          <a:p>
            <a:r>
              <a:rPr lang="en-GB" sz="3200" b="1" dirty="0" smtClean="0">
                <a:solidFill>
                  <a:srgbClr val="FF0000"/>
                </a:solidFill>
              </a:rPr>
              <a:t>What We Believe in:</a:t>
            </a:r>
            <a:endParaRPr lang="en-GB" sz="3200" b="1" dirty="0">
              <a:solidFill>
                <a:srgbClr val="FF0000"/>
              </a:solidFill>
            </a:endParaRPr>
          </a:p>
        </p:txBody>
      </p:sp>
      <p:sp>
        <p:nvSpPr>
          <p:cNvPr id="3" name="TextBox 2"/>
          <p:cNvSpPr txBox="1"/>
          <p:nvPr/>
        </p:nvSpPr>
        <p:spPr>
          <a:xfrm>
            <a:off x="3108960" y="6023610"/>
            <a:ext cx="5406390" cy="584775"/>
          </a:xfrm>
          <a:prstGeom prst="rect">
            <a:avLst/>
          </a:prstGeom>
          <a:noFill/>
        </p:spPr>
        <p:txBody>
          <a:bodyPr wrap="square" rtlCol="0">
            <a:spAutoFit/>
          </a:bodyPr>
          <a:lstStyle/>
          <a:p>
            <a:r>
              <a:rPr lang="en-GB" sz="3200" b="1" dirty="0" smtClean="0"/>
              <a:t>A Statement of Faith</a:t>
            </a:r>
            <a:endParaRPr lang="en-GB" sz="3200" b="1"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45502" y="149143"/>
            <a:ext cx="4577954" cy="5874467"/>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0540" y="937770"/>
            <a:ext cx="7314962" cy="4742940"/>
          </a:xfrm>
          <a:prstGeom prst="rect">
            <a:avLst/>
          </a:prstGeom>
        </p:spPr>
      </p:pic>
    </p:spTree>
    <p:extLst>
      <p:ext uri="{BB962C8B-B14F-4D97-AF65-F5344CB8AC3E}">
        <p14:creationId xmlns:p14="http://schemas.microsoft.com/office/powerpoint/2010/main" val="4158881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6290" y="1060665"/>
            <a:ext cx="10027920" cy="1354217"/>
          </a:xfrm>
          <a:prstGeom prst="rect">
            <a:avLst/>
          </a:prstGeom>
        </p:spPr>
        <p:txBody>
          <a:bodyPr wrap="square">
            <a:spAutoFit/>
          </a:bodyPr>
          <a:lstStyle/>
          <a:p>
            <a:pPr algn="just" fontAlgn="base">
              <a:spcAft>
                <a:spcPts val="0"/>
              </a:spcAft>
            </a:pPr>
            <a:r>
              <a:rPr lang="en-GB" sz="3200" b="1" dirty="0" smtClean="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8. The justification of sinners </a:t>
            </a:r>
            <a:r>
              <a:rPr lang="en-GB" sz="3200" b="1" u="sng" dirty="0" smtClean="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solely</a:t>
            </a:r>
            <a:r>
              <a:rPr lang="en-GB" sz="3200" b="1" dirty="0" smtClean="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by the grace of God through faith in Christ.</a:t>
            </a:r>
            <a:endParaRPr lang="en-GB" sz="32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fontAlgn="base">
              <a:spcAft>
                <a:spcPts val="0"/>
              </a:spcAft>
            </a:pPr>
            <a:r>
              <a:rPr lang="en-GB"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p:cNvSpPr txBox="1"/>
          <p:nvPr/>
        </p:nvSpPr>
        <p:spPr>
          <a:xfrm>
            <a:off x="651510" y="537445"/>
            <a:ext cx="2529840" cy="523220"/>
          </a:xfrm>
          <a:prstGeom prst="rect">
            <a:avLst/>
          </a:prstGeom>
          <a:noFill/>
        </p:spPr>
        <p:txBody>
          <a:bodyPr wrap="square" rtlCol="0">
            <a:spAutoFit/>
          </a:bodyPr>
          <a:lstStyle/>
          <a:p>
            <a:r>
              <a:rPr lang="en-GB" sz="2800" dirty="0" smtClean="0"/>
              <a:t>We Believe in:</a:t>
            </a:r>
            <a:endParaRPr lang="en-GB" sz="2800" dirty="0"/>
          </a:p>
        </p:txBody>
      </p:sp>
      <p:sp>
        <p:nvSpPr>
          <p:cNvPr id="7" name="Rectangle 6"/>
          <p:cNvSpPr/>
          <p:nvPr/>
        </p:nvSpPr>
        <p:spPr>
          <a:xfrm>
            <a:off x="803910" y="2296387"/>
            <a:ext cx="10165080" cy="830997"/>
          </a:xfrm>
          <a:prstGeom prst="rect">
            <a:avLst/>
          </a:prstGeom>
        </p:spPr>
        <p:txBody>
          <a:bodyPr wrap="square">
            <a:spAutoFit/>
          </a:bodyPr>
          <a:lstStyle/>
          <a:p>
            <a:r>
              <a:rPr lang="en-GB" sz="2400" b="0" i="0" u="none" strike="noStrike" baseline="0" dirty="0" smtClean="0">
                <a:solidFill>
                  <a:srgbClr val="000000"/>
                </a:solidFill>
                <a:latin typeface="Verdana" panose="020B0604030504040204" pitchFamily="34" charset="0"/>
              </a:rPr>
              <a:t>For it is by grace you have been saved, through faith—and this not from yourselves, it is the gift of God— </a:t>
            </a:r>
            <a:r>
              <a:rPr lang="en-GB" b="0" i="0" u="none" strike="noStrike" baseline="0" dirty="0" smtClean="0">
                <a:solidFill>
                  <a:srgbClr val="000000"/>
                </a:solidFill>
                <a:latin typeface="Verdana" panose="020B0604030504040204" pitchFamily="34" charset="0"/>
              </a:rPr>
              <a:t>Ephesians 2:8</a:t>
            </a:r>
            <a:endParaRPr lang="en-GB" dirty="0"/>
          </a:p>
        </p:txBody>
      </p:sp>
      <p:sp>
        <p:nvSpPr>
          <p:cNvPr id="8" name="Rectangle 7"/>
          <p:cNvSpPr/>
          <p:nvPr/>
        </p:nvSpPr>
        <p:spPr>
          <a:xfrm>
            <a:off x="723900" y="3429000"/>
            <a:ext cx="10580370" cy="2308324"/>
          </a:xfrm>
          <a:prstGeom prst="rect">
            <a:avLst/>
          </a:prstGeom>
        </p:spPr>
        <p:txBody>
          <a:bodyPr wrap="square">
            <a:spAutoFit/>
          </a:bodyPr>
          <a:lstStyle/>
          <a:p>
            <a:r>
              <a:rPr lang="en-GB" sz="2400" b="0" i="0" u="none" strike="noStrike" baseline="0" dirty="0" smtClean="0">
                <a:solidFill>
                  <a:srgbClr val="000000"/>
                </a:solidFill>
                <a:latin typeface="Verdana" panose="020B0604030504040204" pitchFamily="34" charset="0"/>
              </a:rPr>
              <a:t>That if you confess with your mouth, "Jesus is Lord," and believe in your heart that God raised him from the dead, you will be saved. For it is with your heart that you believe and are justified, and it is with your mouth that you confess and are saved. </a:t>
            </a:r>
            <a:r>
              <a:rPr lang="en-GB" b="0" i="0" u="none" strike="noStrike" baseline="0" dirty="0" smtClean="0">
                <a:solidFill>
                  <a:srgbClr val="000000"/>
                </a:solidFill>
                <a:latin typeface="Verdana" panose="020B0604030504040204" pitchFamily="34" charset="0"/>
              </a:rPr>
              <a:t>Romans </a:t>
            </a:r>
            <a:r>
              <a:rPr lang="en-GB" b="0" i="0" u="none" strike="noStrike" baseline="0" dirty="0" smtClean="0">
                <a:solidFill>
                  <a:srgbClr val="000000"/>
                </a:solidFill>
                <a:latin typeface="Verdana" panose="020B0604030504040204" pitchFamily="34" charset="0"/>
              </a:rPr>
              <a:t>10:9-10</a:t>
            </a:r>
          </a:p>
          <a:p>
            <a:endParaRPr lang="en-GB" sz="2400" dirty="0">
              <a:solidFill>
                <a:srgbClr val="000000"/>
              </a:solidFill>
              <a:latin typeface="Verdana" panose="020B0604030504040204" pitchFamily="34" charset="0"/>
            </a:endParaRPr>
          </a:p>
          <a:p>
            <a:r>
              <a:rPr lang="en-GB" sz="2400" dirty="0" smtClean="0">
                <a:solidFill>
                  <a:srgbClr val="000000"/>
                </a:solidFill>
                <a:latin typeface="Verdana" panose="020B0604030504040204" pitchFamily="34" charset="0"/>
              </a:rPr>
              <a:t>Salvation is found in no other name  </a:t>
            </a:r>
            <a:r>
              <a:rPr lang="en-GB" dirty="0" smtClean="0">
                <a:solidFill>
                  <a:srgbClr val="000000"/>
                </a:solidFill>
                <a:latin typeface="Verdana" panose="020B0604030504040204" pitchFamily="34" charset="0"/>
              </a:rPr>
              <a:t>Acts 4:12</a:t>
            </a:r>
            <a:endParaRPr lang="en-GB" dirty="0"/>
          </a:p>
        </p:txBody>
      </p:sp>
    </p:spTree>
    <p:extLst>
      <p:ext uri="{BB962C8B-B14F-4D97-AF65-F5344CB8AC3E}">
        <p14:creationId xmlns:p14="http://schemas.microsoft.com/office/powerpoint/2010/main" val="21903448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5390" y="1182662"/>
            <a:ext cx="9761220" cy="1569660"/>
          </a:xfrm>
          <a:prstGeom prst="rect">
            <a:avLst/>
          </a:prstGeom>
        </p:spPr>
        <p:txBody>
          <a:bodyPr wrap="square">
            <a:spAutoFit/>
          </a:bodyPr>
          <a:lstStyle/>
          <a:p>
            <a:pPr algn="just" fontAlgn="base">
              <a:spcAft>
                <a:spcPts val="0"/>
              </a:spcAft>
            </a:pPr>
            <a:r>
              <a:rPr lang="en-GB" sz="3200" b="1" dirty="0" smtClean="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9. The ministry of God the Holy Spirit, who leads us to repentance, unites us with Christ through new birth, empowers our discipleship and enables our witness.</a:t>
            </a:r>
            <a:endParaRPr lang="en-GB"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p:cNvSpPr txBox="1"/>
          <p:nvPr/>
        </p:nvSpPr>
        <p:spPr>
          <a:xfrm>
            <a:off x="651510" y="537445"/>
            <a:ext cx="2529840" cy="523220"/>
          </a:xfrm>
          <a:prstGeom prst="rect">
            <a:avLst/>
          </a:prstGeom>
          <a:noFill/>
        </p:spPr>
        <p:txBody>
          <a:bodyPr wrap="square" rtlCol="0">
            <a:spAutoFit/>
          </a:bodyPr>
          <a:lstStyle/>
          <a:p>
            <a:r>
              <a:rPr lang="en-GB" sz="2800" dirty="0" smtClean="0"/>
              <a:t>We Believe in:</a:t>
            </a:r>
            <a:endParaRPr lang="en-GB" sz="2800" dirty="0"/>
          </a:p>
        </p:txBody>
      </p:sp>
      <p:sp>
        <p:nvSpPr>
          <p:cNvPr id="6" name="Rectangle 5"/>
          <p:cNvSpPr/>
          <p:nvPr/>
        </p:nvSpPr>
        <p:spPr>
          <a:xfrm>
            <a:off x="1215390" y="2973922"/>
            <a:ext cx="10088880" cy="830997"/>
          </a:xfrm>
          <a:prstGeom prst="rect">
            <a:avLst/>
          </a:prstGeom>
        </p:spPr>
        <p:txBody>
          <a:bodyPr wrap="square">
            <a:spAutoFit/>
          </a:bodyPr>
          <a:lstStyle/>
          <a:p>
            <a:r>
              <a:rPr lang="en-GB" sz="2400" b="0" i="0" u="none" strike="noStrike" baseline="0" dirty="0" smtClean="0">
                <a:solidFill>
                  <a:srgbClr val="000000"/>
                </a:solidFill>
                <a:latin typeface="Verdana" panose="020B0604030504040204" pitchFamily="34" charset="0"/>
              </a:rPr>
              <a:t>When he comes, he </a:t>
            </a:r>
            <a:r>
              <a:rPr lang="en-GB" sz="2000" b="0" i="0" u="none" strike="noStrike" baseline="0" dirty="0" smtClean="0">
                <a:solidFill>
                  <a:srgbClr val="000000"/>
                </a:solidFill>
                <a:latin typeface="Verdana" panose="020B0604030504040204" pitchFamily="34" charset="0"/>
              </a:rPr>
              <a:t>[the Holy Spirit] </a:t>
            </a:r>
            <a:r>
              <a:rPr lang="en-GB" sz="2400" b="0" i="0" u="none" strike="noStrike" baseline="0" dirty="0" smtClean="0">
                <a:solidFill>
                  <a:srgbClr val="000000"/>
                </a:solidFill>
                <a:latin typeface="Verdana" panose="020B0604030504040204" pitchFamily="34" charset="0"/>
              </a:rPr>
              <a:t>will convict the world of guilt in regard to sin and righteousness and judgment: </a:t>
            </a:r>
            <a:r>
              <a:rPr lang="en-GB" sz="2000" b="0" i="0" u="none" strike="noStrike" baseline="0" dirty="0" smtClean="0">
                <a:solidFill>
                  <a:srgbClr val="000000"/>
                </a:solidFill>
                <a:latin typeface="Verdana" panose="020B0604030504040204" pitchFamily="34" charset="0"/>
              </a:rPr>
              <a:t>John 16:8</a:t>
            </a:r>
            <a:endParaRPr lang="en-GB" sz="2000" dirty="0"/>
          </a:p>
        </p:txBody>
      </p:sp>
      <p:sp>
        <p:nvSpPr>
          <p:cNvPr id="7" name="Rectangle 6"/>
          <p:cNvSpPr/>
          <p:nvPr/>
        </p:nvSpPr>
        <p:spPr>
          <a:xfrm>
            <a:off x="1215390" y="3990235"/>
            <a:ext cx="9479280" cy="830997"/>
          </a:xfrm>
          <a:prstGeom prst="rect">
            <a:avLst/>
          </a:prstGeom>
        </p:spPr>
        <p:txBody>
          <a:bodyPr wrap="square">
            <a:spAutoFit/>
          </a:bodyPr>
          <a:lstStyle/>
          <a:p>
            <a:r>
              <a:rPr lang="en-GB" sz="2400" b="0" i="0" u="none" strike="noStrike" baseline="0" dirty="0" smtClean="0">
                <a:solidFill>
                  <a:srgbClr val="000000"/>
                </a:solidFill>
                <a:latin typeface="Verdana" panose="020B0604030504040204" pitchFamily="34" charset="0"/>
              </a:rPr>
              <a:t>You, however, are controlled not by the sinful nature but by the Spirit, if the Spirit of God lives in you. </a:t>
            </a:r>
            <a:r>
              <a:rPr lang="en-GB" b="0" i="0" u="none" strike="noStrike" baseline="0" dirty="0" smtClean="0">
                <a:solidFill>
                  <a:srgbClr val="000000"/>
                </a:solidFill>
                <a:latin typeface="Verdana" panose="020B0604030504040204" pitchFamily="34" charset="0"/>
              </a:rPr>
              <a:t>Romans 8:9</a:t>
            </a:r>
            <a:endParaRPr lang="en-GB" dirty="0"/>
          </a:p>
        </p:txBody>
      </p:sp>
      <p:sp>
        <p:nvSpPr>
          <p:cNvPr id="3" name="Rectangle 2"/>
          <p:cNvSpPr/>
          <p:nvPr/>
        </p:nvSpPr>
        <p:spPr>
          <a:xfrm>
            <a:off x="1215390" y="5557859"/>
            <a:ext cx="9216390" cy="830997"/>
          </a:xfrm>
          <a:prstGeom prst="rect">
            <a:avLst/>
          </a:prstGeom>
        </p:spPr>
        <p:txBody>
          <a:bodyPr wrap="square">
            <a:spAutoFit/>
          </a:bodyPr>
          <a:lstStyle/>
          <a:p>
            <a:r>
              <a:rPr lang="en-GB" sz="2400" dirty="0">
                <a:solidFill>
                  <a:srgbClr val="000000"/>
                </a:solidFill>
                <a:latin typeface="Verdana" panose="020B0604030504040204" pitchFamily="34" charset="0"/>
              </a:rPr>
              <a:t>no-one can say, "Jesus is Lord," except by the Holy Spirit</a:t>
            </a:r>
            <a:r>
              <a:rPr lang="en-GB" sz="2400" dirty="0" smtClean="0">
                <a:solidFill>
                  <a:srgbClr val="000000"/>
                </a:solidFill>
                <a:latin typeface="Verdana" panose="020B0604030504040204" pitchFamily="34" charset="0"/>
              </a:rPr>
              <a:t>. 				</a:t>
            </a:r>
            <a:r>
              <a:rPr lang="en-GB" dirty="0" smtClean="0">
                <a:solidFill>
                  <a:srgbClr val="000000"/>
                </a:solidFill>
                <a:latin typeface="Verdana" panose="020B0604030504040204" pitchFamily="34" charset="0"/>
              </a:rPr>
              <a:t>1 Corinthians 12:3b</a:t>
            </a:r>
            <a:endParaRPr lang="en-GB" dirty="0"/>
          </a:p>
        </p:txBody>
      </p:sp>
      <p:sp>
        <p:nvSpPr>
          <p:cNvPr id="8" name="Rectangle 7"/>
          <p:cNvSpPr/>
          <p:nvPr/>
        </p:nvSpPr>
        <p:spPr>
          <a:xfrm>
            <a:off x="737235" y="5006548"/>
            <a:ext cx="11045190" cy="461665"/>
          </a:xfrm>
          <a:prstGeom prst="rect">
            <a:avLst/>
          </a:prstGeom>
        </p:spPr>
        <p:txBody>
          <a:bodyPr wrap="square">
            <a:spAutoFit/>
          </a:bodyPr>
          <a:lstStyle/>
          <a:p>
            <a:r>
              <a:rPr lang="en-GB" sz="2400" b="0" i="0" u="none" strike="noStrike" baseline="0" dirty="0" smtClean="0">
                <a:solidFill>
                  <a:srgbClr val="000000"/>
                </a:solidFill>
                <a:latin typeface="Verdana" panose="020B0604030504040204" pitchFamily="34" charset="0"/>
              </a:rPr>
              <a:t>There are different kinds of gifts, but the same Spirit. </a:t>
            </a:r>
            <a:r>
              <a:rPr lang="en-GB" b="0" i="0" u="none" strike="noStrike" baseline="0" dirty="0" smtClean="0">
                <a:solidFill>
                  <a:srgbClr val="000000"/>
                </a:solidFill>
                <a:latin typeface="Verdana" panose="020B0604030504040204" pitchFamily="34" charset="0"/>
              </a:rPr>
              <a:t>1 Corinthians12:3</a:t>
            </a:r>
            <a:endParaRPr lang="en-GB" dirty="0"/>
          </a:p>
        </p:txBody>
      </p:sp>
    </p:spTree>
    <p:extLst>
      <p:ext uri="{BB962C8B-B14F-4D97-AF65-F5344CB8AC3E}">
        <p14:creationId xmlns:p14="http://schemas.microsoft.com/office/powerpoint/2010/main" val="4584548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1510" y="1060665"/>
            <a:ext cx="10222230" cy="2676117"/>
          </a:xfrm>
          <a:prstGeom prst="rect">
            <a:avLst/>
          </a:prstGeom>
        </p:spPr>
        <p:txBody>
          <a:bodyPr wrap="square">
            <a:spAutoFit/>
          </a:bodyPr>
          <a:lstStyle/>
          <a:p>
            <a:pPr algn="just" fontAlgn="base">
              <a:lnSpc>
                <a:spcPct val="115000"/>
              </a:lnSpc>
              <a:spcAft>
                <a:spcPts val="0"/>
              </a:spcAft>
            </a:pPr>
            <a:r>
              <a:rPr lang="en-GB" sz="3200" b="1" dirty="0" smtClean="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10. The Church, the body of Christ both local and universal, the priesthood of all believers - given life by the Spirit and endowed with the Spirit's gifts to worship God and proclaim the gospel, promoting justice and love.</a:t>
            </a:r>
            <a:endParaRPr lang="en-GB" sz="32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15000"/>
              </a:lnSpc>
              <a:spcAft>
                <a:spcPts val="0"/>
              </a:spcAft>
            </a:pPr>
            <a:r>
              <a:rPr lang="en-GB"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p:cNvSpPr txBox="1"/>
          <p:nvPr/>
        </p:nvSpPr>
        <p:spPr>
          <a:xfrm>
            <a:off x="651510" y="537445"/>
            <a:ext cx="2529840" cy="523220"/>
          </a:xfrm>
          <a:prstGeom prst="rect">
            <a:avLst/>
          </a:prstGeom>
          <a:noFill/>
        </p:spPr>
        <p:txBody>
          <a:bodyPr wrap="square" rtlCol="0">
            <a:spAutoFit/>
          </a:bodyPr>
          <a:lstStyle/>
          <a:p>
            <a:r>
              <a:rPr lang="en-GB" sz="2800" dirty="0" smtClean="0"/>
              <a:t>We Believe in:</a:t>
            </a:r>
            <a:endParaRPr lang="en-GB" sz="2800" dirty="0"/>
          </a:p>
        </p:txBody>
      </p:sp>
      <p:sp>
        <p:nvSpPr>
          <p:cNvPr id="6" name="Rectangle 5"/>
          <p:cNvSpPr/>
          <p:nvPr/>
        </p:nvSpPr>
        <p:spPr>
          <a:xfrm>
            <a:off x="742950" y="4666478"/>
            <a:ext cx="10610850" cy="1200329"/>
          </a:xfrm>
          <a:prstGeom prst="rect">
            <a:avLst/>
          </a:prstGeom>
        </p:spPr>
        <p:txBody>
          <a:bodyPr wrap="square">
            <a:spAutoFit/>
          </a:bodyPr>
          <a:lstStyle/>
          <a:p>
            <a:r>
              <a:rPr lang="en-GB" sz="2400" b="0" i="0" u="none" strike="noStrike" baseline="0" dirty="0" smtClean="0">
                <a:solidFill>
                  <a:srgbClr val="000000"/>
                </a:solidFill>
                <a:latin typeface="Verdana" panose="020B0604030504040204" pitchFamily="34" charset="0"/>
              </a:rPr>
              <a:t>His intent was that now, through the church, the manifold wisdom of God should be made known to the rulers and authorities in the heavenly realms, </a:t>
            </a:r>
            <a:r>
              <a:rPr lang="en-GB" b="0" i="0" u="none" strike="noStrike" baseline="0" dirty="0" smtClean="0">
                <a:solidFill>
                  <a:srgbClr val="000000"/>
                </a:solidFill>
                <a:latin typeface="Verdana" panose="020B0604030504040204" pitchFamily="34" charset="0"/>
              </a:rPr>
              <a:t>Ephesians 3;10</a:t>
            </a:r>
            <a:endParaRPr lang="en-GB" dirty="0"/>
          </a:p>
        </p:txBody>
      </p:sp>
      <p:sp>
        <p:nvSpPr>
          <p:cNvPr id="8" name="Rectangle 7"/>
          <p:cNvSpPr/>
          <p:nvPr/>
        </p:nvSpPr>
        <p:spPr>
          <a:xfrm>
            <a:off x="742950" y="3429000"/>
            <a:ext cx="10401300" cy="1200329"/>
          </a:xfrm>
          <a:prstGeom prst="rect">
            <a:avLst/>
          </a:prstGeom>
        </p:spPr>
        <p:txBody>
          <a:bodyPr wrap="square">
            <a:spAutoFit/>
          </a:bodyPr>
          <a:lstStyle/>
          <a:p>
            <a:r>
              <a:rPr lang="en-GB" sz="2400" b="0" i="0" u="none" strike="noStrike" baseline="0" dirty="0" smtClean="0">
                <a:solidFill>
                  <a:srgbClr val="000000"/>
                </a:solidFill>
                <a:latin typeface="Verdana" panose="020B0604030504040204" pitchFamily="34" charset="0"/>
              </a:rPr>
              <a:t>you are a chosen people, </a:t>
            </a:r>
            <a:r>
              <a:rPr lang="en-GB" sz="2400" i="0" strike="noStrike" baseline="0" dirty="0" smtClean="0">
                <a:solidFill>
                  <a:srgbClr val="000000"/>
                </a:solidFill>
                <a:latin typeface="Verdana" panose="020B0604030504040204" pitchFamily="34" charset="0"/>
              </a:rPr>
              <a:t>a royal priesthood</a:t>
            </a:r>
            <a:r>
              <a:rPr lang="en-GB" sz="2400" b="0" i="0" u="none" strike="noStrike" baseline="0" dirty="0" smtClean="0">
                <a:solidFill>
                  <a:srgbClr val="000000"/>
                </a:solidFill>
                <a:latin typeface="Verdana" panose="020B0604030504040204" pitchFamily="34" charset="0"/>
              </a:rPr>
              <a:t>, a holy nation, a people belonging to God, that you may declare the praises of him who called you out of darkness into his wonderful light. </a:t>
            </a:r>
            <a:r>
              <a:rPr lang="en-GB" b="0" i="0" u="none" strike="noStrike" baseline="0" dirty="0" smtClean="0">
                <a:solidFill>
                  <a:srgbClr val="000000"/>
                </a:solidFill>
                <a:latin typeface="Verdana" panose="020B0604030504040204" pitchFamily="34" charset="0"/>
              </a:rPr>
              <a:t>1 Peter 2:9</a:t>
            </a:r>
            <a:endParaRPr lang="en-GB" dirty="0"/>
          </a:p>
        </p:txBody>
      </p:sp>
      <p:sp>
        <p:nvSpPr>
          <p:cNvPr id="9" name="Rectangle 8"/>
          <p:cNvSpPr/>
          <p:nvPr/>
        </p:nvSpPr>
        <p:spPr>
          <a:xfrm>
            <a:off x="651510" y="6009593"/>
            <a:ext cx="11045190" cy="461665"/>
          </a:xfrm>
          <a:prstGeom prst="rect">
            <a:avLst/>
          </a:prstGeom>
        </p:spPr>
        <p:txBody>
          <a:bodyPr wrap="square">
            <a:spAutoFit/>
          </a:bodyPr>
          <a:lstStyle/>
          <a:p>
            <a:r>
              <a:rPr lang="en-GB" sz="2400" b="0" i="0" u="none" strike="noStrike" baseline="0" dirty="0" smtClean="0">
                <a:solidFill>
                  <a:srgbClr val="000000"/>
                </a:solidFill>
                <a:latin typeface="Verdana" panose="020B0604030504040204" pitchFamily="34" charset="0"/>
              </a:rPr>
              <a:t>There are different kinds of gifts, but the same Spirit. </a:t>
            </a:r>
            <a:r>
              <a:rPr lang="en-GB" b="0" i="0" u="none" strike="noStrike" baseline="0" dirty="0" smtClean="0">
                <a:solidFill>
                  <a:srgbClr val="000000"/>
                </a:solidFill>
                <a:latin typeface="Verdana" panose="020B0604030504040204" pitchFamily="34" charset="0"/>
              </a:rPr>
              <a:t>1 Corinthians12:3</a:t>
            </a:r>
            <a:endParaRPr lang="en-GB" dirty="0"/>
          </a:p>
        </p:txBody>
      </p:sp>
    </p:spTree>
    <p:extLst>
      <p:ext uri="{BB962C8B-B14F-4D97-AF65-F5344CB8AC3E}">
        <p14:creationId xmlns:p14="http://schemas.microsoft.com/office/powerpoint/2010/main" val="26799010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1510" y="944499"/>
            <a:ext cx="10904220" cy="2726900"/>
          </a:xfrm>
          <a:prstGeom prst="rect">
            <a:avLst/>
          </a:prstGeom>
        </p:spPr>
        <p:txBody>
          <a:bodyPr wrap="square">
            <a:spAutoFit/>
          </a:bodyPr>
          <a:lstStyle/>
          <a:p>
            <a:pPr algn="just" fontAlgn="base">
              <a:lnSpc>
                <a:spcPct val="115000"/>
              </a:lnSpc>
              <a:spcAft>
                <a:spcPts val="0"/>
              </a:spcAft>
            </a:pPr>
            <a:r>
              <a:rPr lang="en-GB" sz="3200" b="1" dirty="0" smtClean="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11. The personal and visible return of Jesus Christ to fulfil the purposes of God, who will raise all people to judgement, bring eternal life to the redeemed and eternal condemnation to the lost, and establish a new heaven and new earth.</a:t>
            </a:r>
            <a:endParaRPr lang="en-GB" sz="32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240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p:cNvSpPr txBox="1"/>
          <p:nvPr/>
        </p:nvSpPr>
        <p:spPr>
          <a:xfrm>
            <a:off x="651510" y="537445"/>
            <a:ext cx="2529840" cy="523220"/>
          </a:xfrm>
          <a:prstGeom prst="rect">
            <a:avLst/>
          </a:prstGeom>
          <a:noFill/>
        </p:spPr>
        <p:txBody>
          <a:bodyPr wrap="square" rtlCol="0">
            <a:spAutoFit/>
          </a:bodyPr>
          <a:lstStyle/>
          <a:p>
            <a:r>
              <a:rPr lang="en-GB" sz="2800" dirty="0" smtClean="0"/>
              <a:t>We Believe in:</a:t>
            </a:r>
            <a:endParaRPr lang="en-GB" sz="2800" dirty="0"/>
          </a:p>
        </p:txBody>
      </p:sp>
      <p:sp>
        <p:nvSpPr>
          <p:cNvPr id="6" name="Rectangle 5"/>
          <p:cNvSpPr/>
          <p:nvPr/>
        </p:nvSpPr>
        <p:spPr>
          <a:xfrm>
            <a:off x="501015" y="4807882"/>
            <a:ext cx="7775911" cy="461665"/>
          </a:xfrm>
          <a:prstGeom prst="rect">
            <a:avLst/>
          </a:prstGeom>
        </p:spPr>
        <p:txBody>
          <a:bodyPr wrap="none">
            <a:spAutoFit/>
          </a:bodyPr>
          <a:lstStyle/>
          <a:p>
            <a:r>
              <a:rPr lang="en-GB" sz="2400" b="0" i="0" u="none" strike="noStrike" baseline="0" dirty="0" smtClean="0">
                <a:solidFill>
                  <a:srgbClr val="000000"/>
                </a:solidFill>
                <a:latin typeface="Calibri" panose="020F0502020204030204" pitchFamily="34" charset="0"/>
                <a:cs typeface="Calibri" panose="020F0502020204030204" pitchFamily="34" charset="0"/>
              </a:rPr>
              <a:t>For we will all stand before God’s judgment seat.   </a:t>
            </a:r>
            <a:r>
              <a:rPr lang="en-GB" b="0" i="0" u="none" strike="noStrike" baseline="0" dirty="0" smtClean="0">
                <a:solidFill>
                  <a:srgbClr val="000000"/>
                </a:solidFill>
                <a:latin typeface="Calibri" panose="020F0502020204030204" pitchFamily="34" charset="0"/>
                <a:cs typeface="Calibri" panose="020F0502020204030204" pitchFamily="34" charset="0"/>
              </a:rPr>
              <a:t>Romans 14:10</a:t>
            </a:r>
            <a:endParaRPr lang="en-GB" dirty="0">
              <a:latin typeface="Calibri" panose="020F0502020204030204" pitchFamily="34" charset="0"/>
              <a:cs typeface="Calibri" panose="020F0502020204030204" pitchFamily="34" charset="0"/>
            </a:endParaRPr>
          </a:p>
        </p:txBody>
      </p:sp>
      <p:sp>
        <p:nvSpPr>
          <p:cNvPr id="7" name="Rectangle 6"/>
          <p:cNvSpPr/>
          <p:nvPr/>
        </p:nvSpPr>
        <p:spPr>
          <a:xfrm>
            <a:off x="501014" y="3478288"/>
            <a:ext cx="11054715" cy="1200329"/>
          </a:xfrm>
          <a:prstGeom prst="rect">
            <a:avLst/>
          </a:prstGeom>
        </p:spPr>
        <p:txBody>
          <a:bodyPr wrap="square">
            <a:spAutoFit/>
          </a:bodyPr>
          <a:lstStyle/>
          <a:p>
            <a:r>
              <a:rPr lang="en-GB" sz="2400" b="0" i="0" u="none" strike="noStrike" baseline="0" dirty="0" smtClean="0">
                <a:solidFill>
                  <a:srgbClr val="000000"/>
                </a:solidFill>
                <a:latin typeface="Calibri" panose="020F0502020204030204" pitchFamily="34" charset="0"/>
                <a:cs typeface="Calibri" panose="020F0502020204030204" pitchFamily="34" charset="0"/>
              </a:rPr>
              <a:t>For the Lord himself will come down from heaven, with a loud command, with the voice of the archangel and with the </a:t>
            </a:r>
            <a:r>
              <a:rPr lang="en-GB" sz="2400" i="0" strike="noStrike" baseline="0" dirty="0" smtClean="0">
                <a:solidFill>
                  <a:srgbClr val="000000"/>
                </a:solidFill>
                <a:latin typeface="Calibri" panose="020F0502020204030204" pitchFamily="34" charset="0"/>
                <a:cs typeface="Calibri" panose="020F0502020204030204" pitchFamily="34" charset="0"/>
              </a:rPr>
              <a:t>trumpet call </a:t>
            </a:r>
            <a:r>
              <a:rPr lang="en-GB" sz="2400" b="0" i="0" u="none" strike="noStrike" baseline="0" dirty="0" smtClean="0">
                <a:solidFill>
                  <a:srgbClr val="000000"/>
                </a:solidFill>
                <a:latin typeface="Calibri" panose="020F0502020204030204" pitchFamily="34" charset="0"/>
                <a:cs typeface="Calibri" panose="020F0502020204030204" pitchFamily="34" charset="0"/>
              </a:rPr>
              <a:t>of God, and the dead in Christ will rise first.           						</a:t>
            </a:r>
            <a:r>
              <a:rPr lang="en-GB" sz="2000" b="0" i="0" u="none" strike="noStrike" baseline="0" dirty="0" smtClean="0">
                <a:solidFill>
                  <a:srgbClr val="000000"/>
                </a:solidFill>
                <a:latin typeface="Calibri" panose="020F0502020204030204" pitchFamily="34" charset="0"/>
                <a:cs typeface="Calibri" panose="020F0502020204030204" pitchFamily="34" charset="0"/>
              </a:rPr>
              <a:t>1 Thessalonians 4:16</a:t>
            </a:r>
            <a:endParaRPr lang="en-GB" sz="2000" dirty="0">
              <a:latin typeface="Calibri" panose="020F0502020204030204" pitchFamily="34" charset="0"/>
              <a:cs typeface="Calibri" panose="020F0502020204030204" pitchFamily="34" charset="0"/>
            </a:endParaRPr>
          </a:p>
        </p:txBody>
      </p:sp>
      <p:sp>
        <p:nvSpPr>
          <p:cNvPr id="8" name="Rectangle 7"/>
          <p:cNvSpPr/>
          <p:nvPr/>
        </p:nvSpPr>
        <p:spPr>
          <a:xfrm>
            <a:off x="1082040" y="6090520"/>
            <a:ext cx="7913370" cy="369332"/>
          </a:xfrm>
          <a:prstGeom prst="rect">
            <a:avLst/>
          </a:prstGeom>
        </p:spPr>
        <p:txBody>
          <a:bodyPr wrap="square">
            <a:spAutoFit/>
          </a:bodyPr>
          <a:lstStyle/>
          <a:p>
            <a:endParaRPr lang="en-GB" dirty="0"/>
          </a:p>
        </p:txBody>
      </p:sp>
      <p:sp>
        <p:nvSpPr>
          <p:cNvPr id="9" name="Rectangle 8"/>
          <p:cNvSpPr/>
          <p:nvPr/>
        </p:nvSpPr>
        <p:spPr>
          <a:xfrm>
            <a:off x="501015" y="5444189"/>
            <a:ext cx="10485120" cy="830997"/>
          </a:xfrm>
          <a:prstGeom prst="rect">
            <a:avLst/>
          </a:prstGeom>
        </p:spPr>
        <p:txBody>
          <a:bodyPr wrap="square">
            <a:spAutoFit/>
          </a:bodyPr>
          <a:lstStyle/>
          <a:p>
            <a:r>
              <a:rPr lang="en-GB" sz="2400" b="0" i="0" u="none" strike="noStrike" baseline="0" dirty="0" smtClean="0">
                <a:solidFill>
                  <a:srgbClr val="000000"/>
                </a:solidFill>
                <a:latin typeface="Calibri" panose="020F0502020204030204" pitchFamily="34" charset="0"/>
                <a:cs typeface="Calibri" panose="020F0502020204030204" pitchFamily="34" charset="0"/>
              </a:rPr>
              <a:t>But in keeping with his promise we are looking forward to a </a:t>
            </a:r>
            <a:r>
              <a:rPr lang="en-GB" sz="2400" i="0" strike="noStrike" baseline="0" dirty="0" smtClean="0">
                <a:solidFill>
                  <a:srgbClr val="000000"/>
                </a:solidFill>
                <a:latin typeface="Calibri" panose="020F0502020204030204" pitchFamily="34" charset="0"/>
                <a:cs typeface="Calibri" panose="020F0502020204030204" pitchFamily="34" charset="0"/>
              </a:rPr>
              <a:t>new heaven </a:t>
            </a:r>
            <a:r>
              <a:rPr lang="en-GB" sz="2400" b="0" i="0" u="none" strike="noStrike" baseline="0" dirty="0" smtClean="0">
                <a:solidFill>
                  <a:srgbClr val="000000"/>
                </a:solidFill>
                <a:latin typeface="Calibri" panose="020F0502020204030204" pitchFamily="34" charset="0"/>
                <a:cs typeface="Calibri" panose="020F0502020204030204" pitchFamily="34" charset="0"/>
              </a:rPr>
              <a:t>and a new earth, the home of righteousness</a:t>
            </a:r>
            <a:r>
              <a:rPr lang="en-GB" b="0" i="0" u="none" strike="noStrike" baseline="0" dirty="0" smtClean="0">
                <a:solidFill>
                  <a:srgbClr val="000000"/>
                </a:solidFill>
                <a:latin typeface="Calibri" panose="020F0502020204030204" pitchFamily="34" charset="0"/>
                <a:cs typeface="Calibri" panose="020F0502020204030204" pitchFamily="34" charset="0"/>
              </a:rPr>
              <a:t>.     2 Peter 3:13</a:t>
            </a: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860883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80161" y="2363028"/>
            <a:ext cx="8519160" cy="2492990"/>
          </a:xfrm>
          <a:prstGeom prst="rect">
            <a:avLst/>
          </a:prstGeom>
        </p:spPr>
        <p:txBody>
          <a:bodyPr wrap="square">
            <a:spAutoFit/>
          </a:bodyPr>
          <a:lstStyle/>
          <a:p>
            <a:r>
              <a:rPr lang="en-GB" sz="2800" dirty="0">
                <a:solidFill>
                  <a:srgbClr val="000000"/>
                </a:solidFill>
                <a:latin typeface="Verdana" panose="020B0604030504040204" pitchFamily="34" charset="0"/>
              </a:rPr>
              <a:t>Jesus said to her, "I am the resurrection and the life. He who believes in me will live, even though he dies; </a:t>
            </a:r>
            <a:r>
              <a:rPr lang="en-GB" sz="2800" dirty="0" smtClean="0">
                <a:solidFill>
                  <a:srgbClr val="000000"/>
                </a:solidFill>
                <a:latin typeface="Verdana" panose="020B0604030504040204" pitchFamily="34" charset="0"/>
              </a:rPr>
              <a:t>and whoever </a:t>
            </a:r>
            <a:r>
              <a:rPr lang="en-GB" sz="2800" dirty="0">
                <a:solidFill>
                  <a:srgbClr val="000000"/>
                </a:solidFill>
                <a:latin typeface="Verdana" panose="020B0604030504040204" pitchFamily="34" charset="0"/>
              </a:rPr>
              <a:t>lives and believes in me will never die. </a:t>
            </a:r>
            <a:endParaRPr lang="en-GB" sz="2800" dirty="0" smtClean="0">
              <a:solidFill>
                <a:srgbClr val="000000"/>
              </a:solidFill>
              <a:latin typeface="Verdana" panose="020B0604030504040204" pitchFamily="34" charset="0"/>
            </a:endParaRPr>
          </a:p>
          <a:p>
            <a:r>
              <a:rPr lang="en-GB" sz="3600" dirty="0" smtClean="0">
                <a:solidFill>
                  <a:srgbClr val="000000"/>
                </a:solidFill>
                <a:latin typeface="Verdana" panose="020B0604030504040204" pitchFamily="34" charset="0"/>
              </a:rPr>
              <a:t>Do </a:t>
            </a:r>
            <a:r>
              <a:rPr lang="en-GB" sz="4400" b="1" dirty="0">
                <a:solidFill>
                  <a:srgbClr val="000000"/>
                </a:solidFill>
                <a:latin typeface="Verdana" panose="020B0604030504040204" pitchFamily="34" charset="0"/>
              </a:rPr>
              <a:t>you</a:t>
            </a:r>
            <a:r>
              <a:rPr lang="en-GB" sz="3600" dirty="0">
                <a:solidFill>
                  <a:srgbClr val="000000"/>
                </a:solidFill>
                <a:latin typeface="Verdana" panose="020B0604030504040204" pitchFamily="34" charset="0"/>
              </a:rPr>
              <a:t> believe this</a:t>
            </a:r>
            <a:r>
              <a:rPr lang="en-GB" sz="3600" dirty="0" smtClean="0">
                <a:solidFill>
                  <a:srgbClr val="000000"/>
                </a:solidFill>
                <a:latin typeface="Verdana" panose="020B0604030504040204" pitchFamily="34" charset="0"/>
              </a:rPr>
              <a:t>?“  </a:t>
            </a:r>
            <a:r>
              <a:rPr lang="en-GB" dirty="0" smtClean="0">
                <a:solidFill>
                  <a:srgbClr val="000000"/>
                </a:solidFill>
                <a:latin typeface="Verdana" panose="020B0604030504040204" pitchFamily="34" charset="0"/>
              </a:rPr>
              <a:t>John 11:25-26</a:t>
            </a:r>
            <a:endParaRPr lang="en-GB" dirty="0"/>
          </a:p>
        </p:txBody>
      </p:sp>
      <p:sp>
        <p:nvSpPr>
          <p:cNvPr id="4" name="TextBox 3"/>
          <p:cNvSpPr txBox="1"/>
          <p:nvPr/>
        </p:nvSpPr>
        <p:spPr>
          <a:xfrm>
            <a:off x="1122564" y="1507263"/>
            <a:ext cx="3366308" cy="523220"/>
          </a:xfrm>
          <a:prstGeom prst="rect">
            <a:avLst/>
          </a:prstGeom>
          <a:noFill/>
        </p:spPr>
        <p:txBody>
          <a:bodyPr wrap="square" rtlCol="0">
            <a:spAutoFit/>
          </a:bodyPr>
          <a:lstStyle/>
          <a:p>
            <a:r>
              <a:rPr lang="en-GB" sz="2800" b="1" dirty="0" smtClean="0">
                <a:solidFill>
                  <a:srgbClr val="FF0000"/>
                </a:solidFill>
              </a:rPr>
              <a:t>Do you believe?:</a:t>
            </a:r>
            <a:endParaRPr lang="en-GB" sz="2800" b="1" dirty="0">
              <a:solidFill>
                <a:srgbClr val="FF0000"/>
              </a:solidFill>
            </a:endParaRPr>
          </a:p>
        </p:txBody>
      </p:sp>
    </p:spTree>
    <p:extLst>
      <p:ext uri="{BB962C8B-B14F-4D97-AF65-F5344CB8AC3E}">
        <p14:creationId xmlns:p14="http://schemas.microsoft.com/office/powerpoint/2010/main" val="12308385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46784" y="1164134"/>
            <a:ext cx="9785986" cy="5693866"/>
          </a:xfrm>
          <a:prstGeom prst="rect">
            <a:avLst/>
          </a:prstGeom>
          <a:noFill/>
        </p:spPr>
        <p:txBody>
          <a:bodyPr wrap="square" rtlCol="0">
            <a:spAutoFit/>
          </a:bodyPr>
          <a:lstStyle/>
          <a:p>
            <a:r>
              <a:rPr lang="en-GB" sz="2800" dirty="0" smtClean="0"/>
              <a:t>To summarize </a:t>
            </a:r>
            <a:r>
              <a:rPr lang="en-GB" sz="2800" dirty="0" smtClean="0"/>
              <a:t> and define what </a:t>
            </a:r>
            <a:r>
              <a:rPr lang="en-GB" sz="2800" dirty="0" smtClean="0"/>
              <a:t>we </a:t>
            </a:r>
            <a:r>
              <a:rPr lang="en-GB" sz="2800" dirty="0" smtClean="0"/>
              <a:t>believe – </a:t>
            </a:r>
            <a:r>
              <a:rPr lang="en-GB" sz="2800" b="1" dirty="0" smtClean="0">
                <a:solidFill>
                  <a:srgbClr val="2319A7"/>
                </a:solidFill>
              </a:rPr>
              <a:t>A Statement of Faith</a:t>
            </a:r>
            <a:endParaRPr lang="en-GB" sz="2800" b="1" dirty="0" smtClean="0">
              <a:solidFill>
                <a:srgbClr val="2319A7"/>
              </a:solidFill>
            </a:endParaRPr>
          </a:p>
          <a:p>
            <a:endParaRPr lang="en-GB" sz="2800" dirty="0"/>
          </a:p>
          <a:p>
            <a:r>
              <a:rPr lang="en-GB" sz="2800" dirty="0" smtClean="0"/>
              <a:t>To avoid heresy, misunderstanding  and false teaching</a:t>
            </a:r>
          </a:p>
          <a:p>
            <a:endParaRPr lang="en-GB" sz="2800" dirty="0"/>
          </a:p>
          <a:p>
            <a:r>
              <a:rPr lang="en-GB" sz="2800" dirty="0" smtClean="0"/>
              <a:t>To affirm and unify us in the faith, to be of one mind and heart</a:t>
            </a:r>
          </a:p>
          <a:p>
            <a:endParaRPr lang="en-GB" sz="2800" dirty="0"/>
          </a:p>
          <a:p>
            <a:r>
              <a:rPr lang="en-GB" sz="2800" dirty="0" smtClean="0"/>
              <a:t>To distinguish and set us apart from other religions, cults and sects</a:t>
            </a:r>
          </a:p>
          <a:p>
            <a:endParaRPr lang="en-GB" sz="2800" dirty="0"/>
          </a:p>
          <a:p>
            <a:r>
              <a:rPr lang="en-GB" sz="2800" i="1" dirty="0" smtClean="0"/>
              <a:t>“Then you will know the truth and the truth will set you free”</a:t>
            </a:r>
          </a:p>
          <a:p>
            <a:r>
              <a:rPr lang="en-GB" sz="2800" dirty="0"/>
              <a:t>	</a:t>
            </a:r>
            <a:r>
              <a:rPr lang="en-GB" sz="2800" dirty="0" smtClean="0"/>
              <a:t>				</a:t>
            </a:r>
            <a:r>
              <a:rPr lang="en-GB" sz="2000" dirty="0" smtClean="0"/>
              <a:t>John 8:32</a:t>
            </a:r>
            <a:endParaRPr lang="en-GB" sz="2800" dirty="0" smtClean="0"/>
          </a:p>
          <a:p>
            <a:endParaRPr lang="en-GB" sz="2800" dirty="0" smtClean="0"/>
          </a:p>
          <a:p>
            <a:endParaRPr lang="en-GB" sz="2800" dirty="0"/>
          </a:p>
          <a:p>
            <a:r>
              <a:rPr lang="en-GB" sz="2800" dirty="0" smtClean="0"/>
              <a:t> </a:t>
            </a:r>
            <a:endParaRPr lang="en-GB" sz="2800" dirty="0"/>
          </a:p>
        </p:txBody>
      </p:sp>
      <p:sp>
        <p:nvSpPr>
          <p:cNvPr id="5" name="TextBox 4"/>
          <p:cNvSpPr txBox="1"/>
          <p:nvPr/>
        </p:nvSpPr>
        <p:spPr>
          <a:xfrm>
            <a:off x="946784" y="384463"/>
            <a:ext cx="3097530" cy="523220"/>
          </a:xfrm>
          <a:prstGeom prst="rect">
            <a:avLst/>
          </a:prstGeom>
          <a:noFill/>
        </p:spPr>
        <p:txBody>
          <a:bodyPr wrap="square" rtlCol="0">
            <a:spAutoFit/>
          </a:bodyPr>
          <a:lstStyle/>
          <a:p>
            <a:r>
              <a:rPr lang="en-GB" sz="2800" b="1" dirty="0" smtClean="0">
                <a:solidFill>
                  <a:srgbClr val="FF0000"/>
                </a:solidFill>
              </a:rPr>
              <a:t>Why </a:t>
            </a:r>
            <a:r>
              <a:rPr lang="en-GB" sz="2800" b="1" dirty="0" smtClean="0">
                <a:solidFill>
                  <a:srgbClr val="FF0000"/>
                </a:solidFill>
              </a:rPr>
              <a:t>creeds?</a:t>
            </a:r>
            <a:endParaRPr lang="en-GB" sz="2800" b="1" dirty="0">
              <a:solidFill>
                <a:srgbClr val="FF0000"/>
              </a:solidFill>
            </a:endParaRPr>
          </a:p>
        </p:txBody>
      </p:sp>
    </p:spTree>
    <p:extLst>
      <p:ext uri="{BB962C8B-B14F-4D97-AF65-F5344CB8AC3E}">
        <p14:creationId xmlns:p14="http://schemas.microsoft.com/office/powerpoint/2010/main" val="718952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4420" y="1336119"/>
            <a:ext cx="9715500" cy="1077218"/>
          </a:xfrm>
          <a:prstGeom prst="rect">
            <a:avLst/>
          </a:prstGeom>
        </p:spPr>
        <p:txBody>
          <a:bodyPr wrap="square">
            <a:spAutoFit/>
          </a:bodyPr>
          <a:lstStyle/>
          <a:p>
            <a:pPr marL="514350" indent="-514350">
              <a:buAutoNum type="arabicPeriod"/>
            </a:pPr>
            <a:r>
              <a:rPr lang="en-GB" sz="3200" b="1" dirty="0" smtClean="0">
                <a:solidFill>
                  <a:srgbClr val="FF0000"/>
                </a:solidFill>
                <a:effectLst/>
                <a:latin typeface="Calibri" panose="020F0502020204030204" pitchFamily="34" charset="0"/>
                <a:ea typeface="Times New Roman" panose="02020603050405020304" pitchFamily="18" charset="0"/>
              </a:rPr>
              <a:t>The </a:t>
            </a:r>
            <a:r>
              <a:rPr lang="en-GB" sz="3200" b="1" dirty="0" smtClean="0">
                <a:solidFill>
                  <a:srgbClr val="FF0000"/>
                </a:solidFill>
                <a:effectLst/>
                <a:latin typeface="Calibri" panose="020F0502020204030204" pitchFamily="34" charset="0"/>
                <a:ea typeface="Times New Roman" panose="02020603050405020304" pitchFamily="18" charset="0"/>
              </a:rPr>
              <a:t>one true God who lives eternally in three </a:t>
            </a:r>
            <a:r>
              <a:rPr lang="en-GB" sz="3200" b="1" dirty="0" smtClean="0">
                <a:solidFill>
                  <a:srgbClr val="FF0000"/>
                </a:solidFill>
                <a:effectLst/>
                <a:latin typeface="Calibri" panose="020F0502020204030204" pitchFamily="34" charset="0"/>
                <a:ea typeface="Times New Roman" panose="02020603050405020304" pitchFamily="18" charset="0"/>
              </a:rPr>
              <a:t>persons  </a:t>
            </a:r>
            <a:r>
              <a:rPr lang="en-GB" sz="3200" b="1" dirty="0" smtClean="0">
                <a:solidFill>
                  <a:srgbClr val="FF0000"/>
                </a:solidFill>
                <a:effectLst/>
                <a:latin typeface="Calibri" panose="020F0502020204030204" pitchFamily="34" charset="0"/>
                <a:ea typeface="Times New Roman" panose="02020603050405020304" pitchFamily="18" charset="0"/>
              </a:rPr>
              <a:t>- the Father, the Son and the Holy Spirit</a:t>
            </a:r>
            <a:endParaRPr lang="en-GB" sz="3200" b="1" dirty="0">
              <a:solidFill>
                <a:srgbClr val="FF0000"/>
              </a:solidFill>
            </a:endParaRPr>
          </a:p>
        </p:txBody>
      </p:sp>
      <p:sp>
        <p:nvSpPr>
          <p:cNvPr id="4" name="TextBox 3"/>
          <p:cNvSpPr txBox="1"/>
          <p:nvPr/>
        </p:nvSpPr>
        <p:spPr>
          <a:xfrm>
            <a:off x="796290" y="562183"/>
            <a:ext cx="2529840" cy="523220"/>
          </a:xfrm>
          <a:prstGeom prst="rect">
            <a:avLst/>
          </a:prstGeom>
          <a:noFill/>
        </p:spPr>
        <p:txBody>
          <a:bodyPr wrap="square" rtlCol="0">
            <a:spAutoFit/>
          </a:bodyPr>
          <a:lstStyle/>
          <a:p>
            <a:r>
              <a:rPr lang="en-GB" sz="2800" dirty="0" smtClean="0"/>
              <a:t>We Believe in:</a:t>
            </a:r>
            <a:endParaRPr lang="en-GB" sz="2800" dirty="0"/>
          </a:p>
        </p:txBody>
      </p:sp>
      <p:sp>
        <p:nvSpPr>
          <p:cNvPr id="5" name="Rectangle 4"/>
          <p:cNvSpPr/>
          <p:nvPr/>
        </p:nvSpPr>
        <p:spPr>
          <a:xfrm>
            <a:off x="796290" y="2536447"/>
            <a:ext cx="8976360" cy="738664"/>
          </a:xfrm>
          <a:prstGeom prst="rect">
            <a:avLst/>
          </a:prstGeom>
        </p:spPr>
        <p:txBody>
          <a:bodyPr wrap="square">
            <a:spAutoFit/>
          </a:bodyPr>
          <a:lstStyle/>
          <a:p>
            <a:r>
              <a:rPr lang="en-GB" sz="2400" b="0" i="0" u="none" strike="noStrike" baseline="0" dirty="0" smtClean="0">
                <a:solidFill>
                  <a:srgbClr val="000000"/>
                </a:solidFill>
                <a:latin typeface="Verdana" panose="020B0604030504040204" pitchFamily="34" charset="0"/>
              </a:rPr>
              <a:t>Hear, O Israel: The LORD our God, the LORD is one</a:t>
            </a:r>
            <a:r>
              <a:rPr lang="en-GB" b="0" i="0" u="none" strike="noStrike" baseline="0" dirty="0" smtClean="0">
                <a:solidFill>
                  <a:srgbClr val="000000"/>
                </a:solidFill>
                <a:latin typeface="Verdana" panose="020B0604030504040204" pitchFamily="34" charset="0"/>
              </a:rPr>
              <a:t>.</a:t>
            </a:r>
            <a:r>
              <a:rPr lang="en-GB"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p>
          <a:p>
            <a:r>
              <a:rPr lang="en-GB"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GB"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GB"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Deuteronomy 6:4</a:t>
            </a:r>
            <a:endParaRPr lang="en-GB" dirty="0"/>
          </a:p>
        </p:txBody>
      </p:sp>
      <p:sp>
        <p:nvSpPr>
          <p:cNvPr id="6" name="Rectangle 5"/>
          <p:cNvSpPr/>
          <p:nvPr/>
        </p:nvSpPr>
        <p:spPr>
          <a:xfrm>
            <a:off x="2240842" y="3552111"/>
            <a:ext cx="6475875" cy="461665"/>
          </a:xfrm>
          <a:prstGeom prst="rect">
            <a:avLst/>
          </a:prstGeom>
        </p:spPr>
        <p:txBody>
          <a:bodyPr wrap="none">
            <a:spAutoFit/>
          </a:bodyPr>
          <a:lstStyle/>
          <a:p>
            <a:r>
              <a:rPr lang="en-GB" sz="2400" b="0" i="0" u="none" strike="noStrike" baseline="0" dirty="0" smtClean="0">
                <a:solidFill>
                  <a:srgbClr val="000000"/>
                </a:solidFill>
                <a:latin typeface="Verdana" panose="020B0604030504040204" pitchFamily="34" charset="0"/>
              </a:rPr>
              <a:t>“I </a:t>
            </a:r>
            <a:r>
              <a:rPr lang="en-GB" sz="2000" b="0" i="0" u="none" strike="noStrike" baseline="0" dirty="0" smtClean="0">
                <a:solidFill>
                  <a:srgbClr val="000000"/>
                </a:solidFill>
                <a:latin typeface="Verdana" panose="020B0604030504040204" pitchFamily="34" charset="0"/>
              </a:rPr>
              <a:t>[Jesus] </a:t>
            </a:r>
            <a:r>
              <a:rPr lang="en-GB" sz="2400" b="0" i="0" u="none" strike="noStrike" baseline="0" dirty="0" smtClean="0">
                <a:solidFill>
                  <a:srgbClr val="000000"/>
                </a:solidFill>
                <a:latin typeface="Verdana" panose="020B0604030504040204" pitchFamily="34" charset="0"/>
              </a:rPr>
              <a:t>and the Father are </a:t>
            </a:r>
            <a:r>
              <a:rPr lang="en-GB" sz="2400" b="0" i="0" u="none" strike="noStrike" baseline="0" dirty="0" err="1" smtClean="0">
                <a:solidFill>
                  <a:srgbClr val="000000"/>
                </a:solidFill>
                <a:latin typeface="Verdana" panose="020B0604030504040204" pitchFamily="34" charset="0"/>
              </a:rPr>
              <a:t>one.“</a:t>
            </a:r>
            <a:r>
              <a:rPr lang="en-GB" dirty="0" err="1"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John</a:t>
            </a:r>
            <a:r>
              <a:rPr lang="en-GB"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10:30</a:t>
            </a:r>
            <a:endParaRPr lang="en-GB" dirty="0"/>
          </a:p>
        </p:txBody>
      </p:sp>
      <p:sp>
        <p:nvSpPr>
          <p:cNvPr id="7" name="Rectangle 6"/>
          <p:cNvSpPr/>
          <p:nvPr/>
        </p:nvSpPr>
        <p:spPr>
          <a:xfrm>
            <a:off x="2899410" y="4203114"/>
            <a:ext cx="7993380" cy="830997"/>
          </a:xfrm>
          <a:prstGeom prst="rect">
            <a:avLst/>
          </a:prstGeom>
        </p:spPr>
        <p:txBody>
          <a:bodyPr wrap="square">
            <a:spAutoFit/>
          </a:bodyPr>
          <a:lstStyle/>
          <a:p>
            <a:r>
              <a:rPr lang="en-GB" sz="2400" b="0" i="0" u="none" strike="noStrike" baseline="0" dirty="0" smtClean="0">
                <a:solidFill>
                  <a:srgbClr val="000000"/>
                </a:solidFill>
                <a:latin typeface="Verdana" panose="020B0604030504040204" pitchFamily="34" charset="0"/>
              </a:rPr>
              <a:t> For through him </a:t>
            </a:r>
            <a:r>
              <a:rPr lang="en-GB" sz="2000" b="0" i="0" u="none" strike="noStrike" baseline="0" dirty="0" smtClean="0">
                <a:solidFill>
                  <a:srgbClr val="000000"/>
                </a:solidFill>
                <a:latin typeface="Verdana" panose="020B0604030504040204" pitchFamily="34" charset="0"/>
              </a:rPr>
              <a:t>[Christ] </a:t>
            </a:r>
            <a:r>
              <a:rPr lang="en-GB" sz="2400" b="0" i="0" u="none" strike="noStrike" baseline="0" dirty="0" smtClean="0">
                <a:solidFill>
                  <a:srgbClr val="000000"/>
                </a:solidFill>
                <a:latin typeface="Verdana" panose="020B0604030504040204" pitchFamily="34" charset="0"/>
              </a:rPr>
              <a:t>we both have access to the Father by one Spirit. </a:t>
            </a:r>
            <a:r>
              <a:rPr lang="en-GB" sz="2000" b="0" i="0" u="none" strike="noStrike" baseline="0" dirty="0" smtClean="0">
                <a:solidFill>
                  <a:srgbClr val="000000"/>
                </a:solidFill>
                <a:latin typeface="Verdana" panose="020B0604030504040204" pitchFamily="34" charset="0"/>
              </a:rPr>
              <a:t>Ephesians 3:18</a:t>
            </a:r>
            <a:endParaRPr lang="en-GB" sz="2000" dirty="0"/>
          </a:p>
        </p:txBody>
      </p:sp>
      <p:sp>
        <p:nvSpPr>
          <p:cNvPr id="3" name="TextBox 2"/>
          <p:cNvSpPr txBox="1"/>
          <p:nvPr/>
        </p:nvSpPr>
        <p:spPr>
          <a:xfrm>
            <a:off x="1520190" y="5486400"/>
            <a:ext cx="9509760" cy="954107"/>
          </a:xfrm>
          <a:prstGeom prst="rect">
            <a:avLst/>
          </a:prstGeom>
          <a:noFill/>
        </p:spPr>
        <p:txBody>
          <a:bodyPr wrap="square" rtlCol="0">
            <a:spAutoFit/>
          </a:bodyPr>
          <a:lstStyle/>
          <a:p>
            <a:r>
              <a:rPr lang="en-GB" sz="2800" dirty="0" smtClean="0"/>
              <a:t>Make disciples of all nations……. </a:t>
            </a:r>
            <a:r>
              <a:rPr lang="en-GB" sz="2800" dirty="0"/>
              <a:t>a</a:t>
            </a:r>
            <a:r>
              <a:rPr lang="en-GB" sz="2800" dirty="0" smtClean="0"/>
              <a:t>nd baptising them in the name of the Father, Son and Holy Spirit. </a:t>
            </a:r>
            <a:r>
              <a:rPr lang="en-GB" dirty="0" smtClean="0"/>
              <a:t>Matthew 29:20</a:t>
            </a:r>
            <a:endParaRPr lang="en-GB" dirty="0"/>
          </a:p>
        </p:txBody>
      </p:sp>
    </p:spTree>
    <p:extLst>
      <p:ext uri="{BB962C8B-B14F-4D97-AF65-F5344CB8AC3E}">
        <p14:creationId xmlns:p14="http://schemas.microsoft.com/office/powerpoint/2010/main" val="678393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47850" y="1139930"/>
            <a:ext cx="9273540" cy="1543499"/>
          </a:xfrm>
          <a:prstGeom prst="rect">
            <a:avLst/>
          </a:prstGeom>
        </p:spPr>
        <p:txBody>
          <a:bodyPr wrap="square">
            <a:spAutoFit/>
          </a:bodyPr>
          <a:lstStyle/>
          <a:p>
            <a:pPr algn="just" fontAlgn="base">
              <a:lnSpc>
                <a:spcPct val="115000"/>
              </a:lnSpc>
              <a:spcAft>
                <a:spcPts val="0"/>
              </a:spcAft>
            </a:pPr>
            <a:r>
              <a:rPr lang="en-GB" sz="3200" b="1" dirty="0" smtClean="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2. The love, grace and sovereignty of God in creating, sustaining, ruling, redeeming and judging the world.</a:t>
            </a:r>
            <a:endParaRPr lang="en-GB" sz="32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15000"/>
              </a:lnSpc>
              <a:spcAft>
                <a:spcPts val="0"/>
              </a:spcAft>
            </a:pPr>
            <a:r>
              <a:rPr lang="en-GB"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p:cNvSpPr txBox="1"/>
          <p:nvPr/>
        </p:nvSpPr>
        <p:spPr>
          <a:xfrm>
            <a:off x="899160" y="616710"/>
            <a:ext cx="2529840" cy="523220"/>
          </a:xfrm>
          <a:prstGeom prst="rect">
            <a:avLst/>
          </a:prstGeom>
          <a:noFill/>
        </p:spPr>
        <p:txBody>
          <a:bodyPr wrap="square" rtlCol="0">
            <a:spAutoFit/>
          </a:bodyPr>
          <a:lstStyle/>
          <a:p>
            <a:r>
              <a:rPr lang="en-GB" sz="2800" dirty="0" smtClean="0"/>
              <a:t>We Believe in:</a:t>
            </a:r>
            <a:endParaRPr lang="en-GB" sz="2800" dirty="0"/>
          </a:p>
        </p:txBody>
      </p:sp>
      <p:sp>
        <p:nvSpPr>
          <p:cNvPr id="6" name="Rectangle 5"/>
          <p:cNvSpPr/>
          <p:nvPr/>
        </p:nvSpPr>
        <p:spPr>
          <a:xfrm>
            <a:off x="1546860" y="2414688"/>
            <a:ext cx="9300210" cy="830997"/>
          </a:xfrm>
          <a:prstGeom prst="rect">
            <a:avLst/>
          </a:prstGeom>
        </p:spPr>
        <p:txBody>
          <a:bodyPr wrap="square">
            <a:spAutoFit/>
          </a:bodyPr>
          <a:lstStyle/>
          <a:p>
            <a:r>
              <a:rPr lang="en-GB" sz="2400" b="0" i="0" u="none" strike="noStrike" baseline="0" dirty="0" smtClean="0">
                <a:solidFill>
                  <a:srgbClr val="000000"/>
                </a:solidFill>
                <a:latin typeface="Verdana" panose="020B0604030504040204" pitchFamily="34" charset="0"/>
              </a:rPr>
              <a:t>In the beginning God created the heavens and the earth. </a:t>
            </a:r>
          </a:p>
          <a:p>
            <a:r>
              <a:rPr lang="en-GB" sz="2400" dirty="0">
                <a:solidFill>
                  <a:srgbClr val="000000"/>
                </a:solidFill>
                <a:latin typeface="Verdana" panose="020B0604030504040204" pitchFamily="34" charset="0"/>
              </a:rPr>
              <a:t>	</a:t>
            </a:r>
            <a:r>
              <a:rPr lang="en-GB" sz="2400" dirty="0" smtClean="0">
                <a:solidFill>
                  <a:srgbClr val="000000"/>
                </a:solidFill>
                <a:latin typeface="Verdana" panose="020B0604030504040204" pitchFamily="34" charset="0"/>
              </a:rPr>
              <a:t>				</a:t>
            </a:r>
            <a:r>
              <a:rPr lang="en-GB" b="0" i="0" u="none" strike="noStrike" baseline="0" dirty="0" smtClean="0">
                <a:solidFill>
                  <a:srgbClr val="000000"/>
                </a:solidFill>
                <a:latin typeface="Verdana" panose="020B0604030504040204" pitchFamily="34" charset="0"/>
              </a:rPr>
              <a:t>Genesis 1:1</a:t>
            </a:r>
            <a:endParaRPr lang="en-GB" dirty="0"/>
          </a:p>
        </p:txBody>
      </p:sp>
      <p:sp>
        <p:nvSpPr>
          <p:cNvPr id="7" name="Rectangle 6"/>
          <p:cNvSpPr/>
          <p:nvPr/>
        </p:nvSpPr>
        <p:spPr>
          <a:xfrm>
            <a:off x="1272540" y="3127042"/>
            <a:ext cx="9124950" cy="1938992"/>
          </a:xfrm>
          <a:prstGeom prst="rect">
            <a:avLst/>
          </a:prstGeom>
        </p:spPr>
        <p:txBody>
          <a:bodyPr wrap="square">
            <a:spAutoFit/>
          </a:bodyPr>
          <a:lstStyle/>
          <a:p>
            <a:r>
              <a:rPr lang="en-GB" sz="2400" b="0" i="0" u="none" strike="noStrike" baseline="0" dirty="0" smtClean="0">
                <a:solidFill>
                  <a:srgbClr val="000000"/>
                </a:solidFill>
                <a:latin typeface="Verdana" panose="020B0604030504040204" pitchFamily="34" charset="0"/>
              </a:rPr>
              <a:t>For God did not send his Son into the world to condemn the world, but to save the world through him. </a:t>
            </a:r>
            <a:r>
              <a:rPr lang="en-GB" b="0" i="0" u="none" strike="noStrike" baseline="0" dirty="0" smtClean="0">
                <a:solidFill>
                  <a:srgbClr val="000000"/>
                </a:solidFill>
                <a:latin typeface="Verdana" panose="020B0604030504040204" pitchFamily="34" charset="0"/>
              </a:rPr>
              <a:t>John </a:t>
            </a:r>
            <a:r>
              <a:rPr lang="en-GB" b="0" i="0" u="none" strike="noStrike" baseline="0" dirty="0" smtClean="0">
                <a:solidFill>
                  <a:srgbClr val="000000"/>
                </a:solidFill>
                <a:latin typeface="Verdana" panose="020B0604030504040204" pitchFamily="34" charset="0"/>
              </a:rPr>
              <a:t>3:17</a:t>
            </a:r>
          </a:p>
          <a:p>
            <a:endParaRPr lang="en-GB" sz="2400" dirty="0">
              <a:solidFill>
                <a:srgbClr val="000000"/>
              </a:solidFill>
              <a:latin typeface="Verdana" panose="020B0604030504040204" pitchFamily="34" charset="0"/>
            </a:endParaRPr>
          </a:p>
          <a:p>
            <a:r>
              <a:rPr lang="en-GB" sz="2400" dirty="0" smtClean="0">
                <a:solidFill>
                  <a:srgbClr val="000000"/>
                </a:solidFill>
                <a:latin typeface="Verdana" panose="020B0604030504040204" pitchFamily="34" charset="0"/>
              </a:rPr>
              <a:t>By Him </a:t>
            </a:r>
            <a:r>
              <a:rPr lang="en-GB" dirty="0" smtClean="0">
                <a:solidFill>
                  <a:srgbClr val="000000"/>
                </a:solidFill>
                <a:latin typeface="Verdana" panose="020B0604030504040204" pitchFamily="34" charset="0"/>
              </a:rPr>
              <a:t>[Christ] </a:t>
            </a:r>
            <a:r>
              <a:rPr lang="en-GB" sz="2400" dirty="0" smtClean="0">
                <a:solidFill>
                  <a:srgbClr val="000000"/>
                </a:solidFill>
                <a:latin typeface="Verdana" panose="020B0604030504040204" pitchFamily="34" charset="0"/>
              </a:rPr>
              <a:t>all things  were created….. And in Him all things hold together</a:t>
            </a:r>
            <a:r>
              <a:rPr lang="en-GB" dirty="0" smtClean="0">
                <a:solidFill>
                  <a:srgbClr val="000000"/>
                </a:solidFill>
                <a:latin typeface="Verdana" panose="020B0604030504040204" pitchFamily="34" charset="0"/>
              </a:rPr>
              <a:t> Colossians 1:16-17</a:t>
            </a:r>
            <a:endParaRPr lang="en-GB" dirty="0"/>
          </a:p>
        </p:txBody>
      </p:sp>
      <p:sp>
        <p:nvSpPr>
          <p:cNvPr id="4" name="Rectangle 3"/>
          <p:cNvSpPr/>
          <p:nvPr/>
        </p:nvSpPr>
        <p:spPr>
          <a:xfrm>
            <a:off x="1272540" y="5409863"/>
            <a:ext cx="9296400" cy="830997"/>
          </a:xfrm>
          <a:prstGeom prst="rect">
            <a:avLst/>
          </a:prstGeom>
        </p:spPr>
        <p:txBody>
          <a:bodyPr wrap="square">
            <a:spAutoFit/>
          </a:bodyPr>
          <a:lstStyle/>
          <a:p>
            <a:r>
              <a:rPr lang="en-GB" sz="2400" dirty="0">
                <a:solidFill>
                  <a:srgbClr val="000000"/>
                </a:solidFill>
                <a:latin typeface="Verdana" panose="020B0604030504040204" pitchFamily="34" charset="0"/>
              </a:rPr>
              <a:t>But they will have to give account to him who is ready to judge the living and the dead</a:t>
            </a:r>
            <a:r>
              <a:rPr lang="en-GB" sz="2400" dirty="0" smtClean="0">
                <a:solidFill>
                  <a:srgbClr val="000000"/>
                </a:solidFill>
                <a:latin typeface="Verdana" panose="020B0604030504040204" pitchFamily="34" charset="0"/>
              </a:rPr>
              <a:t>. </a:t>
            </a:r>
            <a:r>
              <a:rPr lang="en-GB" dirty="0" smtClean="0">
                <a:solidFill>
                  <a:srgbClr val="000000"/>
                </a:solidFill>
                <a:latin typeface="Verdana" panose="020B0604030504040204" pitchFamily="34" charset="0"/>
              </a:rPr>
              <a:t>1Peter 4;5</a:t>
            </a:r>
            <a:endParaRPr lang="en-GB" dirty="0"/>
          </a:p>
        </p:txBody>
      </p:sp>
    </p:spTree>
    <p:extLst>
      <p:ext uri="{BB962C8B-B14F-4D97-AF65-F5344CB8AC3E}">
        <p14:creationId xmlns:p14="http://schemas.microsoft.com/office/powerpoint/2010/main" val="36324092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07770" y="1139930"/>
            <a:ext cx="10107930" cy="1791260"/>
          </a:xfrm>
          <a:prstGeom prst="rect">
            <a:avLst/>
          </a:prstGeom>
        </p:spPr>
        <p:txBody>
          <a:bodyPr wrap="square">
            <a:spAutoFit/>
          </a:bodyPr>
          <a:lstStyle/>
          <a:p>
            <a:pPr algn="just" fontAlgn="base">
              <a:lnSpc>
                <a:spcPct val="115000"/>
              </a:lnSpc>
              <a:spcAft>
                <a:spcPts val="0"/>
              </a:spcAft>
            </a:pPr>
            <a:r>
              <a:rPr lang="en-GB" sz="3200" b="1" dirty="0" smtClean="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3. The divine inspiration and supreme authority of the Old and New Testament Scriptures, which are the written Word of God - fully trustworthy for faith and conduct.</a:t>
            </a:r>
            <a:endParaRPr lang="en-GB"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p:cNvSpPr txBox="1"/>
          <p:nvPr/>
        </p:nvSpPr>
        <p:spPr>
          <a:xfrm>
            <a:off x="899160" y="616710"/>
            <a:ext cx="2529840" cy="523220"/>
          </a:xfrm>
          <a:prstGeom prst="rect">
            <a:avLst/>
          </a:prstGeom>
          <a:noFill/>
        </p:spPr>
        <p:txBody>
          <a:bodyPr wrap="square" rtlCol="0">
            <a:spAutoFit/>
          </a:bodyPr>
          <a:lstStyle/>
          <a:p>
            <a:r>
              <a:rPr lang="en-GB" sz="2800" dirty="0" smtClean="0"/>
              <a:t>We Believe in:</a:t>
            </a:r>
            <a:endParaRPr lang="en-GB" sz="2800" dirty="0"/>
          </a:p>
        </p:txBody>
      </p:sp>
      <p:sp>
        <p:nvSpPr>
          <p:cNvPr id="6" name="Rectangle 5"/>
          <p:cNvSpPr/>
          <p:nvPr/>
        </p:nvSpPr>
        <p:spPr>
          <a:xfrm>
            <a:off x="1082040" y="3184010"/>
            <a:ext cx="9662160" cy="830997"/>
          </a:xfrm>
          <a:prstGeom prst="rect">
            <a:avLst/>
          </a:prstGeom>
        </p:spPr>
        <p:txBody>
          <a:bodyPr wrap="square">
            <a:spAutoFit/>
          </a:bodyPr>
          <a:lstStyle/>
          <a:p>
            <a:r>
              <a:rPr lang="en-GB" sz="2400" b="0" i="0" u="none" strike="noStrike" baseline="0" dirty="0" smtClean="0">
                <a:solidFill>
                  <a:srgbClr val="000000"/>
                </a:solidFill>
                <a:latin typeface="Verdana" panose="020B0604030504040204" pitchFamily="34" charset="0"/>
              </a:rPr>
              <a:t>All Scripture is God-breathed and is useful for teaching, rebuking, correcting and training in righteousness</a:t>
            </a:r>
            <a:r>
              <a:rPr lang="en-GB" b="0" i="0" u="none" strike="noStrike" baseline="0" dirty="0" smtClean="0">
                <a:solidFill>
                  <a:srgbClr val="000000"/>
                </a:solidFill>
                <a:latin typeface="Verdana" panose="020B0604030504040204" pitchFamily="34" charset="0"/>
              </a:rPr>
              <a:t>, </a:t>
            </a:r>
            <a:r>
              <a:rPr lang="en-GB" sz="1600" b="0" i="0" u="none" strike="noStrike" baseline="0" dirty="0" smtClean="0">
                <a:solidFill>
                  <a:srgbClr val="000000"/>
                </a:solidFill>
                <a:latin typeface="Verdana" panose="020B0604030504040204" pitchFamily="34" charset="0"/>
              </a:rPr>
              <a:t>2</a:t>
            </a:r>
            <a:r>
              <a:rPr lang="en-GB" b="0" i="0" u="none" strike="noStrike" baseline="0" dirty="0" smtClean="0">
                <a:solidFill>
                  <a:srgbClr val="000000"/>
                </a:solidFill>
                <a:latin typeface="Verdana" panose="020B0604030504040204" pitchFamily="34" charset="0"/>
              </a:rPr>
              <a:t> </a:t>
            </a:r>
            <a:r>
              <a:rPr lang="en-GB"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Timothy 3:16</a:t>
            </a:r>
            <a:endParaRPr lang="en-GB" dirty="0"/>
          </a:p>
        </p:txBody>
      </p:sp>
      <p:sp>
        <p:nvSpPr>
          <p:cNvPr id="7" name="Rectangle 6"/>
          <p:cNvSpPr/>
          <p:nvPr/>
        </p:nvSpPr>
        <p:spPr>
          <a:xfrm>
            <a:off x="1082040" y="4267828"/>
            <a:ext cx="9765030" cy="1569660"/>
          </a:xfrm>
          <a:prstGeom prst="rect">
            <a:avLst/>
          </a:prstGeom>
        </p:spPr>
        <p:txBody>
          <a:bodyPr wrap="square">
            <a:spAutoFit/>
          </a:bodyPr>
          <a:lstStyle/>
          <a:p>
            <a:r>
              <a:rPr lang="en-GB" sz="2400" b="0" i="0" u="none" strike="noStrike" baseline="0" dirty="0" smtClean="0">
                <a:solidFill>
                  <a:srgbClr val="000000"/>
                </a:solidFill>
                <a:latin typeface="Verdana" panose="020B0604030504040204" pitchFamily="34" charset="0"/>
              </a:rPr>
              <a:t>Above all, you must understand that no prophecy of Scripture came about by the prophet’s own interpretation. For prophecy never had its origin in the will of man, but men spoke from God as they were carried along by the Holy Spirit. </a:t>
            </a:r>
            <a:r>
              <a:rPr lang="en-GB"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 Peter 1:20-21</a:t>
            </a:r>
            <a:endParaRPr lang="en-GB" dirty="0"/>
          </a:p>
        </p:txBody>
      </p:sp>
    </p:spTree>
    <p:extLst>
      <p:ext uri="{BB962C8B-B14F-4D97-AF65-F5344CB8AC3E}">
        <p14:creationId xmlns:p14="http://schemas.microsoft.com/office/powerpoint/2010/main" val="2517378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3430" y="1060665"/>
            <a:ext cx="10656570" cy="2357568"/>
          </a:xfrm>
          <a:prstGeom prst="rect">
            <a:avLst/>
          </a:prstGeom>
        </p:spPr>
        <p:txBody>
          <a:bodyPr wrap="square">
            <a:spAutoFit/>
          </a:bodyPr>
          <a:lstStyle/>
          <a:p>
            <a:pPr algn="just" fontAlgn="base">
              <a:lnSpc>
                <a:spcPct val="115000"/>
              </a:lnSpc>
              <a:spcAft>
                <a:spcPts val="0"/>
              </a:spcAft>
            </a:pPr>
            <a:r>
              <a:rPr lang="en-GB" sz="3200" b="1" dirty="0" smtClean="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4. The dignity of all people, made male and female in God's image to love, be holy and care for creation, yet corrupted by sin, which incurs divine wrath and judgement.</a:t>
            </a:r>
            <a:endParaRPr lang="en-GB" sz="32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15000"/>
              </a:lnSpc>
              <a:spcAft>
                <a:spcPts val="0"/>
              </a:spcAft>
            </a:pPr>
            <a:r>
              <a:rPr lang="en-GB" sz="3200" b="1" dirty="0" smtClean="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GB"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p:cNvSpPr txBox="1"/>
          <p:nvPr/>
        </p:nvSpPr>
        <p:spPr>
          <a:xfrm>
            <a:off x="651510" y="537445"/>
            <a:ext cx="2529840" cy="523220"/>
          </a:xfrm>
          <a:prstGeom prst="rect">
            <a:avLst/>
          </a:prstGeom>
          <a:noFill/>
        </p:spPr>
        <p:txBody>
          <a:bodyPr wrap="square" rtlCol="0">
            <a:spAutoFit/>
          </a:bodyPr>
          <a:lstStyle/>
          <a:p>
            <a:r>
              <a:rPr lang="en-GB" sz="2800" dirty="0" smtClean="0"/>
              <a:t>We Believe in:</a:t>
            </a:r>
            <a:endParaRPr lang="en-GB" sz="2800" dirty="0"/>
          </a:p>
        </p:txBody>
      </p:sp>
      <p:sp>
        <p:nvSpPr>
          <p:cNvPr id="6" name="Rectangle 5"/>
          <p:cNvSpPr/>
          <p:nvPr/>
        </p:nvSpPr>
        <p:spPr>
          <a:xfrm>
            <a:off x="853440" y="3110456"/>
            <a:ext cx="9993630" cy="830997"/>
          </a:xfrm>
          <a:prstGeom prst="rect">
            <a:avLst/>
          </a:prstGeom>
        </p:spPr>
        <p:txBody>
          <a:bodyPr wrap="square">
            <a:spAutoFit/>
          </a:bodyPr>
          <a:lstStyle/>
          <a:p>
            <a:r>
              <a:rPr lang="en-GB" sz="2400" b="0" i="0" u="none" strike="noStrike" baseline="0" dirty="0" smtClean="0">
                <a:solidFill>
                  <a:srgbClr val="000000"/>
                </a:solidFill>
                <a:latin typeface="Verdana" panose="020B0604030504040204" pitchFamily="34" charset="0"/>
              </a:rPr>
              <a:t> So God created man in his own image, in the image of God he created him</a:t>
            </a:r>
            <a:r>
              <a:rPr lang="en-GB" sz="2400" i="0" u="none" strike="noStrike" baseline="0" dirty="0" smtClean="0">
                <a:solidFill>
                  <a:srgbClr val="000000"/>
                </a:solidFill>
                <a:latin typeface="Verdana" panose="020B0604030504040204" pitchFamily="34" charset="0"/>
              </a:rPr>
              <a:t>; </a:t>
            </a:r>
            <a:r>
              <a:rPr lang="en-GB" sz="2400" i="0" strike="noStrike" baseline="0" dirty="0" smtClean="0">
                <a:solidFill>
                  <a:srgbClr val="000000"/>
                </a:solidFill>
                <a:latin typeface="Verdana" panose="020B0604030504040204" pitchFamily="34" charset="0"/>
              </a:rPr>
              <a:t>male and female </a:t>
            </a:r>
            <a:r>
              <a:rPr lang="en-GB" sz="2400" b="0" i="0" u="none" strike="noStrike" baseline="0" dirty="0" smtClean="0">
                <a:solidFill>
                  <a:srgbClr val="000000"/>
                </a:solidFill>
                <a:latin typeface="Verdana" panose="020B0604030504040204" pitchFamily="34" charset="0"/>
              </a:rPr>
              <a:t>he created them</a:t>
            </a:r>
            <a:r>
              <a:rPr lang="en-GB" b="0" i="0" u="none" strike="noStrike" baseline="0" dirty="0" smtClean="0">
                <a:solidFill>
                  <a:srgbClr val="000000"/>
                </a:solidFill>
                <a:latin typeface="Verdana" panose="020B0604030504040204" pitchFamily="34" charset="0"/>
              </a:rPr>
              <a:t>. Genesis 1:27</a:t>
            </a:r>
            <a:endParaRPr lang="en-GB" dirty="0"/>
          </a:p>
        </p:txBody>
      </p:sp>
      <p:sp>
        <p:nvSpPr>
          <p:cNvPr id="7" name="Rectangle 6"/>
          <p:cNvSpPr/>
          <p:nvPr/>
        </p:nvSpPr>
        <p:spPr>
          <a:xfrm>
            <a:off x="773430" y="4292296"/>
            <a:ext cx="10930890" cy="461665"/>
          </a:xfrm>
          <a:prstGeom prst="rect">
            <a:avLst/>
          </a:prstGeom>
        </p:spPr>
        <p:txBody>
          <a:bodyPr wrap="square">
            <a:spAutoFit/>
          </a:bodyPr>
          <a:lstStyle/>
          <a:p>
            <a:r>
              <a:rPr lang="en-GB" sz="2400" b="0" i="0" u="none" strike="noStrike" baseline="0" dirty="0" smtClean="0">
                <a:solidFill>
                  <a:srgbClr val="000000"/>
                </a:solidFill>
                <a:latin typeface="Verdana" panose="020B0604030504040204" pitchFamily="34" charset="0"/>
              </a:rPr>
              <a:t> for all have sinned and fallen short of the glory of God, </a:t>
            </a:r>
            <a:r>
              <a:rPr lang="en-GB" b="0" i="0" u="none" strike="noStrike" baseline="0" dirty="0" smtClean="0">
                <a:solidFill>
                  <a:srgbClr val="000000"/>
                </a:solidFill>
                <a:latin typeface="Verdana" panose="020B0604030504040204" pitchFamily="34" charset="0"/>
              </a:rPr>
              <a:t>Romans 3:23</a:t>
            </a:r>
            <a:endParaRPr lang="en-GB" dirty="0"/>
          </a:p>
        </p:txBody>
      </p:sp>
      <p:sp>
        <p:nvSpPr>
          <p:cNvPr id="3" name="Rectangle 2"/>
          <p:cNvSpPr/>
          <p:nvPr/>
        </p:nvSpPr>
        <p:spPr>
          <a:xfrm>
            <a:off x="956310" y="5104804"/>
            <a:ext cx="10290810" cy="830997"/>
          </a:xfrm>
          <a:prstGeom prst="rect">
            <a:avLst/>
          </a:prstGeom>
        </p:spPr>
        <p:txBody>
          <a:bodyPr wrap="square">
            <a:spAutoFit/>
          </a:bodyPr>
          <a:lstStyle/>
          <a:p>
            <a:r>
              <a:rPr lang="en-GB" sz="2400" dirty="0">
                <a:latin typeface="Verdana" panose="020B0604030504040204" pitchFamily="34" charset="0"/>
                <a:ea typeface="Verdana" panose="020B0604030504040204" pitchFamily="34" charset="0"/>
              </a:rPr>
              <a:t>There is neither Jew nor Greek, slave nor free, male nor female, for you are all one in Christ Jesus</a:t>
            </a:r>
            <a:r>
              <a:rPr lang="en-GB" sz="2400" dirty="0" smtClean="0">
                <a:latin typeface="Verdana" panose="020B0604030504040204" pitchFamily="34" charset="0"/>
                <a:ea typeface="Verdana" panose="020B0604030504040204" pitchFamily="34" charset="0"/>
              </a:rPr>
              <a:t>. </a:t>
            </a:r>
            <a:r>
              <a:rPr lang="en-GB" sz="2000" dirty="0" smtClean="0"/>
              <a:t>Galatians 3:28</a:t>
            </a:r>
            <a:endParaRPr lang="en-GB" sz="2000" dirty="0"/>
          </a:p>
        </p:txBody>
      </p:sp>
    </p:spTree>
    <p:extLst>
      <p:ext uri="{BB962C8B-B14F-4D97-AF65-F5344CB8AC3E}">
        <p14:creationId xmlns:p14="http://schemas.microsoft.com/office/powerpoint/2010/main" val="40109432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3430" y="1060665"/>
            <a:ext cx="9993630" cy="1888209"/>
          </a:xfrm>
          <a:prstGeom prst="rect">
            <a:avLst/>
          </a:prstGeom>
        </p:spPr>
        <p:txBody>
          <a:bodyPr wrap="square">
            <a:spAutoFit/>
          </a:bodyPr>
          <a:lstStyle/>
          <a:p>
            <a:pPr algn="just" fontAlgn="base">
              <a:spcAft>
                <a:spcPts val="0"/>
              </a:spcAft>
            </a:pPr>
            <a:r>
              <a:rPr lang="en-GB" sz="3200" b="1" dirty="0" smtClean="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5. The incarnation of God’s eternal Son, the Lord Jesus Christ - born of the virgin Mary; truly divine and truly human, yet without sin.</a:t>
            </a:r>
            <a:endParaRPr lang="en-GB" sz="32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15000"/>
              </a:lnSpc>
              <a:spcAft>
                <a:spcPts val="0"/>
              </a:spcAft>
            </a:pPr>
            <a:r>
              <a:rPr lang="en-GB"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p:cNvSpPr txBox="1"/>
          <p:nvPr/>
        </p:nvSpPr>
        <p:spPr>
          <a:xfrm>
            <a:off x="651510" y="537445"/>
            <a:ext cx="2529840" cy="523220"/>
          </a:xfrm>
          <a:prstGeom prst="rect">
            <a:avLst/>
          </a:prstGeom>
          <a:noFill/>
        </p:spPr>
        <p:txBody>
          <a:bodyPr wrap="square" rtlCol="0">
            <a:spAutoFit/>
          </a:bodyPr>
          <a:lstStyle/>
          <a:p>
            <a:r>
              <a:rPr lang="en-GB" sz="2800" dirty="0" smtClean="0"/>
              <a:t>We Believe in:</a:t>
            </a:r>
            <a:endParaRPr lang="en-GB" sz="2800" dirty="0"/>
          </a:p>
        </p:txBody>
      </p:sp>
      <p:sp>
        <p:nvSpPr>
          <p:cNvPr id="7" name="Rectangle 6"/>
          <p:cNvSpPr/>
          <p:nvPr/>
        </p:nvSpPr>
        <p:spPr>
          <a:xfrm>
            <a:off x="773430" y="3888128"/>
            <a:ext cx="10107930" cy="1200329"/>
          </a:xfrm>
          <a:prstGeom prst="rect">
            <a:avLst/>
          </a:prstGeom>
        </p:spPr>
        <p:txBody>
          <a:bodyPr wrap="square">
            <a:spAutoFit/>
          </a:bodyPr>
          <a:lstStyle/>
          <a:p>
            <a:r>
              <a:rPr lang="en-GB" sz="2400" b="0" i="0" u="none" strike="noStrike" baseline="0" dirty="0" smtClean="0">
                <a:solidFill>
                  <a:srgbClr val="000000"/>
                </a:solidFill>
                <a:latin typeface="Verdana" panose="020B0604030504040204" pitchFamily="34" charset="0"/>
              </a:rPr>
              <a:t>The Word became flesh and made his dwelling among us. We have seen his glory, the glory of the One and Only, who came from the Father, full of grace and truth. </a:t>
            </a:r>
            <a:r>
              <a:rPr lang="en-GB" dirty="0" smtClean="0">
                <a:solidFill>
                  <a:srgbClr val="000000"/>
                </a:solidFill>
                <a:latin typeface="Verdana" panose="020B0604030504040204" pitchFamily="34" charset="0"/>
              </a:rPr>
              <a:t>John 1:14</a:t>
            </a:r>
            <a:endParaRPr lang="en-GB" dirty="0"/>
          </a:p>
        </p:txBody>
      </p:sp>
      <p:sp>
        <p:nvSpPr>
          <p:cNvPr id="8" name="Rectangle 7"/>
          <p:cNvSpPr/>
          <p:nvPr/>
        </p:nvSpPr>
        <p:spPr>
          <a:xfrm>
            <a:off x="773430" y="2913479"/>
            <a:ext cx="10584180" cy="830997"/>
          </a:xfrm>
          <a:prstGeom prst="rect">
            <a:avLst/>
          </a:prstGeom>
        </p:spPr>
        <p:txBody>
          <a:bodyPr wrap="square">
            <a:spAutoFit/>
          </a:bodyPr>
          <a:lstStyle/>
          <a:p>
            <a:r>
              <a:rPr lang="en-GB" sz="2400" b="0" i="0" u="none" strike="noStrike" baseline="0" dirty="0" smtClean="0">
                <a:solidFill>
                  <a:srgbClr val="000000"/>
                </a:solidFill>
                <a:latin typeface="Verdana" panose="020B0604030504040204" pitchFamily="34" charset="0"/>
              </a:rPr>
              <a:t>The virgin will be with child and will give birth to a son, and they will call him Immanuel—which means, "God with us</a:t>
            </a:r>
            <a:r>
              <a:rPr lang="en-GB" b="0" i="0" u="none" strike="noStrike" baseline="0" dirty="0" smtClean="0">
                <a:solidFill>
                  <a:srgbClr val="000000"/>
                </a:solidFill>
                <a:latin typeface="Verdana" panose="020B0604030504040204" pitchFamily="34" charset="0"/>
              </a:rPr>
              <a:t>.“ Matthew</a:t>
            </a:r>
            <a:r>
              <a:rPr lang="en-GB" b="0" i="0" u="none" strike="noStrike" dirty="0" smtClean="0">
                <a:solidFill>
                  <a:srgbClr val="000000"/>
                </a:solidFill>
                <a:latin typeface="Verdana" panose="020B0604030504040204" pitchFamily="34" charset="0"/>
              </a:rPr>
              <a:t> 1:23</a:t>
            </a:r>
            <a:endParaRPr lang="en-GB" dirty="0"/>
          </a:p>
        </p:txBody>
      </p:sp>
      <p:sp>
        <p:nvSpPr>
          <p:cNvPr id="9" name="Rectangle 8"/>
          <p:cNvSpPr/>
          <p:nvPr/>
        </p:nvSpPr>
        <p:spPr>
          <a:xfrm>
            <a:off x="758190" y="5232109"/>
            <a:ext cx="11433810" cy="830997"/>
          </a:xfrm>
          <a:prstGeom prst="rect">
            <a:avLst/>
          </a:prstGeom>
        </p:spPr>
        <p:txBody>
          <a:bodyPr wrap="square">
            <a:spAutoFit/>
          </a:bodyPr>
          <a:lstStyle/>
          <a:p>
            <a:r>
              <a:rPr lang="en-GB" sz="2400" b="0" i="0" u="none" strike="noStrike" baseline="0" dirty="0" smtClean="0">
                <a:solidFill>
                  <a:srgbClr val="000000"/>
                </a:solidFill>
                <a:latin typeface="Verdana" panose="020B0604030504040204" pitchFamily="34" charset="0"/>
              </a:rPr>
              <a:t>For in Christ all the fullness of the Deity lives in bodily form, </a:t>
            </a:r>
          </a:p>
          <a:p>
            <a:r>
              <a:rPr lang="en-GB" sz="2400" dirty="0">
                <a:solidFill>
                  <a:srgbClr val="000000"/>
                </a:solidFill>
                <a:latin typeface="Verdana" panose="020B0604030504040204" pitchFamily="34" charset="0"/>
              </a:rPr>
              <a:t>	</a:t>
            </a:r>
            <a:r>
              <a:rPr lang="en-GB" sz="2400" dirty="0" smtClean="0">
                <a:solidFill>
                  <a:srgbClr val="000000"/>
                </a:solidFill>
                <a:latin typeface="Verdana" panose="020B0604030504040204" pitchFamily="34" charset="0"/>
              </a:rPr>
              <a:t>				</a:t>
            </a:r>
            <a:r>
              <a:rPr lang="en-GB" sz="2000" b="0" i="0" u="none" strike="noStrike" baseline="0" dirty="0" smtClean="0">
                <a:solidFill>
                  <a:srgbClr val="000000"/>
                </a:solidFill>
                <a:latin typeface="Verdana" panose="020B0604030504040204" pitchFamily="34" charset="0"/>
              </a:rPr>
              <a:t>Colossians 2:9</a:t>
            </a:r>
            <a:endParaRPr lang="en-GB" sz="2000" dirty="0"/>
          </a:p>
        </p:txBody>
      </p:sp>
    </p:spTree>
    <p:extLst>
      <p:ext uri="{BB962C8B-B14F-4D97-AF65-F5344CB8AC3E}">
        <p14:creationId xmlns:p14="http://schemas.microsoft.com/office/powerpoint/2010/main" val="38226290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51510" y="537445"/>
            <a:ext cx="2529840" cy="523220"/>
          </a:xfrm>
          <a:prstGeom prst="rect">
            <a:avLst/>
          </a:prstGeom>
          <a:noFill/>
        </p:spPr>
        <p:txBody>
          <a:bodyPr wrap="square" rtlCol="0">
            <a:spAutoFit/>
          </a:bodyPr>
          <a:lstStyle/>
          <a:p>
            <a:r>
              <a:rPr lang="en-GB" sz="2800" dirty="0" smtClean="0"/>
              <a:t>We Believe in:</a:t>
            </a:r>
            <a:endParaRPr lang="en-GB" sz="2800" dirty="0"/>
          </a:p>
        </p:txBody>
      </p:sp>
      <p:sp>
        <p:nvSpPr>
          <p:cNvPr id="7" name="Rectangle 6"/>
          <p:cNvSpPr/>
          <p:nvPr/>
        </p:nvSpPr>
        <p:spPr>
          <a:xfrm>
            <a:off x="887730" y="1060665"/>
            <a:ext cx="9033510" cy="1569660"/>
          </a:xfrm>
          <a:prstGeom prst="rect">
            <a:avLst/>
          </a:prstGeom>
        </p:spPr>
        <p:txBody>
          <a:bodyPr wrap="square">
            <a:spAutoFit/>
          </a:bodyPr>
          <a:lstStyle/>
          <a:p>
            <a:r>
              <a:rPr lang="en-GB" sz="3200" b="1" dirty="0" smtClean="0">
                <a:solidFill>
                  <a:srgbClr val="FF0000"/>
                </a:solidFill>
                <a:effectLst/>
                <a:latin typeface="Calibri" panose="020F0502020204030204" pitchFamily="34" charset="0"/>
                <a:ea typeface="Times New Roman" panose="02020603050405020304" pitchFamily="18" charset="0"/>
              </a:rPr>
              <a:t>6. The atoning sacrifice of Christ on the cross: dying in our place, paying the price of sin and defeating evil, so reconciling us with God</a:t>
            </a:r>
            <a:endParaRPr lang="en-GB" sz="3200" b="1" dirty="0">
              <a:solidFill>
                <a:srgbClr val="FF0000"/>
              </a:solidFill>
            </a:endParaRPr>
          </a:p>
        </p:txBody>
      </p:sp>
      <p:sp>
        <p:nvSpPr>
          <p:cNvPr id="8" name="Rectangle 7"/>
          <p:cNvSpPr/>
          <p:nvPr/>
        </p:nvSpPr>
        <p:spPr>
          <a:xfrm>
            <a:off x="887730" y="2778625"/>
            <a:ext cx="9376410" cy="1569660"/>
          </a:xfrm>
          <a:prstGeom prst="rect">
            <a:avLst/>
          </a:prstGeom>
        </p:spPr>
        <p:txBody>
          <a:bodyPr wrap="square">
            <a:spAutoFit/>
          </a:bodyPr>
          <a:lstStyle/>
          <a:p>
            <a:r>
              <a:rPr lang="en-GB" sz="2400" b="0" i="0" u="none" strike="noStrike" baseline="0" dirty="0" smtClean="0">
                <a:solidFill>
                  <a:srgbClr val="000000"/>
                </a:solidFill>
                <a:latin typeface="Verdana" panose="020B0604030504040204" pitchFamily="34" charset="0"/>
              </a:rPr>
              <a:t>For God was pleased to have all his fullness dwell in him </a:t>
            </a:r>
            <a:r>
              <a:rPr lang="en-GB" sz="2000" dirty="0">
                <a:solidFill>
                  <a:srgbClr val="000000"/>
                </a:solidFill>
                <a:latin typeface="Verdana" panose="020B0604030504040204" pitchFamily="34" charset="0"/>
              </a:rPr>
              <a:t>[</a:t>
            </a:r>
            <a:r>
              <a:rPr lang="en-GB" sz="2000" b="0" i="0" u="none" strike="noStrike" baseline="0" dirty="0" smtClean="0">
                <a:solidFill>
                  <a:srgbClr val="000000"/>
                </a:solidFill>
                <a:latin typeface="Verdana" panose="020B0604030504040204" pitchFamily="34" charset="0"/>
              </a:rPr>
              <a:t>Christ], </a:t>
            </a:r>
            <a:r>
              <a:rPr lang="en-GB" sz="2400" b="0" i="0" u="none" strike="noStrike" baseline="0" dirty="0" smtClean="0">
                <a:solidFill>
                  <a:srgbClr val="000000"/>
                </a:solidFill>
                <a:latin typeface="Verdana" panose="020B0604030504040204" pitchFamily="34" charset="0"/>
              </a:rPr>
              <a:t>and through him to reconcile to himself all things, whether things on earth or things in heaven, by making peace through his blood, shed on the cross. </a:t>
            </a:r>
            <a:r>
              <a:rPr lang="en-GB" b="0" i="0" u="none" strike="noStrike" baseline="0" dirty="0" smtClean="0">
                <a:solidFill>
                  <a:srgbClr val="000000"/>
                </a:solidFill>
                <a:latin typeface="Verdana" panose="020B0604030504040204" pitchFamily="34" charset="0"/>
              </a:rPr>
              <a:t>Colossians 1:19-20</a:t>
            </a:r>
            <a:endParaRPr lang="en-GB" dirty="0"/>
          </a:p>
        </p:txBody>
      </p:sp>
      <p:sp>
        <p:nvSpPr>
          <p:cNvPr id="9" name="Rectangle 8"/>
          <p:cNvSpPr/>
          <p:nvPr/>
        </p:nvSpPr>
        <p:spPr>
          <a:xfrm>
            <a:off x="930592" y="4650171"/>
            <a:ext cx="9290685" cy="1200329"/>
          </a:xfrm>
          <a:prstGeom prst="rect">
            <a:avLst/>
          </a:prstGeom>
        </p:spPr>
        <p:txBody>
          <a:bodyPr wrap="square">
            <a:spAutoFit/>
          </a:bodyPr>
          <a:lstStyle/>
          <a:p>
            <a:r>
              <a:rPr lang="en-GB" sz="2400" b="0" i="0" u="none" strike="noStrike" baseline="0" dirty="0" smtClean="0">
                <a:solidFill>
                  <a:srgbClr val="000000"/>
                </a:solidFill>
                <a:latin typeface="Verdana" panose="020B0604030504040204" pitchFamily="34" charset="0"/>
              </a:rPr>
              <a:t>But he was pierced for our transgressions, he was crushed for our iniquities; the punishment that brought us peace was upon him</a:t>
            </a:r>
            <a:r>
              <a:rPr lang="en-GB" b="0" i="0" u="none" strike="noStrike" baseline="0" dirty="0" smtClean="0">
                <a:solidFill>
                  <a:srgbClr val="000000"/>
                </a:solidFill>
                <a:latin typeface="Verdana" panose="020B0604030504040204" pitchFamily="34" charset="0"/>
              </a:rPr>
              <a:t>, Isaiah 53:5</a:t>
            </a:r>
            <a:endParaRPr lang="en-GB" dirty="0"/>
          </a:p>
        </p:txBody>
      </p:sp>
    </p:spTree>
    <p:extLst>
      <p:ext uri="{BB962C8B-B14F-4D97-AF65-F5344CB8AC3E}">
        <p14:creationId xmlns:p14="http://schemas.microsoft.com/office/powerpoint/2010/main" val="39227781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1510" y="973341"/>
            <a:ext cx="9662160" cy="1569660"/>
          </a:xfrm>
          <a:prstGeom prst="rect">
            <a:avLst/>
          </a:prstGeom>
        </p:spPr>
        <p:txBody>
          <a:bodyPr wrap="square">
            <a:spAutoFit/>
          </a:bodyPr>
          <a:lstStyle/>
          <a:p>
            <a:pPr algn="just" fontAlgn="base">
              <a:spcAft>
                <a:spcPts val="0"/>
              </a:spcAft>
            </a:pPr>
            <a:r>
              <a:rPr lang="en-GB" sz="3200" b="1" dirty="0" smtClean="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7. The bodily resurrection of Christ, the first fruits of our resurrection; his ascension to the Father, and his reign and mediation as the only Saviour of the world.</a:t>
            </a:r>
            <a:endParaRPr lang="en-GB"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p:cNvSpPr txBox="1"/>
          <p:nvPr/>
        </p:nvSpPr>
        <p:spPr>
          <a:xfrm>
            <a:off x="651510" y="537445"/>
            <a:ext cx="2529840" cy="523220"/>
          </a:xfrm>
          <a:prstGeom prst="rect">
            <a:avLst/>
          </a:prstGeom>
          <a:noFill/>
        </p:spPr>
        <p:txBody>
          <a:bodyPr wrap="square" rtlCol="0">
            <a:spAutoFit/>
          </a:bodyPr>
          <a:lstStyle/>
          <a:p>
            <a:r>
              <a:rPr lang="en-GB" sz="2800" dirty="0" smtClean="0"/>
              <a:t>We Believe in:</a:t>
            </a:r>
            <a:endParaRPr lang="en-GB" sz="2800" dirty="0"/>
          </a:p>
        </p:txBody>
      </p:sp>
      <p:sp>
        <p:nvSpPr>
          <p:cNvPr id="6" name="Rectangle 5"/>
          <p:cNvSpPr/>
          <p:nvPr/>
        </p:nvSpPr>
        <p:spPr>
          <a:xfrm>
            <a:off x="651510" y="2764601"/>
            <a:ext cx="9947910" cy="1569660"/>
          </a:xfrm>
          <a:prstGeom prst="rect">
            <a:avLst/>
          </a:prstGeom>
        </p:spPr>
        <p:txBody>
          <a:bodyPr wrap="square">
            <a:spAutoFit/>
          </a:bodyPr>
          <a:lstStyle/>
          <a:p>
            <a:r>
              <a:rPr lang="en-GB" sz="2400" b="0" i="0" u="none" strike="noStrike" baseline="0" dirty="0" smtClean="0">
                <a:solidFill>
                  <a:srgbClr val="000000"/>
                </a:solidFill>
                <a:latin typeface="Verdana" panose="020B0604030504040204" pitchFamily="34" charset="0"/>
              </a:rPr>
              <a:t>For what I received I passed on to you as of first importance: that Christ died for our sins according to the Scriptures, that he was buried, that he was raised on the third day according to the Scriptures, </a:t>
            </a:r>
            <a:r>
              <a:rPr lang="en-GB" b="0" i="0" u="none" strike="noStrike" baseline="0" dirty="0" smtClean="0">
                <a:solidFill>
                  <a:srgbClr val="000000"/>
                </a:solidFill>
                <a:latin typeface="Verdana" panose="020B0604030504040204" pitchFamily="34" charset="0"/>
              </a:rPr>
              <a:t>1 Corinthians 15:3</a:t>
            </a:r>
            <a:endParaRPr lang="en-GB" dirty="0"/>
          </a:p>
        </p:txBody>
      </p:sp>
      <p:sp>
        <p:nvSpPr>
          <p:cNvPr id="7" name="Rectangle 6"/>
          <p:cNvSpPr/>
          <p:nvPr/>
        </p:nvSpPr>
        <p:spPr>
          <a:xfrm>
            <a:off x="701040" y="4555861"/>
            <a:ext cx="10252710" cy="1200329"/>
          </a:xfrm>
          <a:prstGeom prst="rect">
            <a:avLst/>
          </a:prstGeom>
        </p:spPr>
        <p:txBody>
          <a:bodyPr wrap="square">
            <a:spAutoFit/>
          </a:bodyPr>
          <a:lstStyle/>
          <a:p>
            <a:r>
              <a:rPr lang="en-GB" sz="2400" b="0" i="0" u="none" strike="noStrike" baseline="0" dirty="0" smtClean="0">
                <a:solidFill>
                  <a:srgbClr val="000000"/>
                </a:solidFill>
                <a:latin typeface="Verdana" panose="020B0604030504040204" pitchFamily="34" charset="0"/>
              </a:rPr>
              <a:t>Praise be to the God and Father of our Lord Jesus Christ! In his great mercy he has given us new birth into a living hope through the </a:t>
            </a:r>
            <a:r>
              <a:rPr lang="en-GB" sz="2400" i="0" strike="noStrike" baseline="0" dirty="0" smtClean="0">
                <a:solidFill>
                  <a:srgbClr val="000000"/>
                </a:solidFill>
                <a:latin typeface="Verdana" panose="020B0604030504040204" pitchFamily="34" charset="0"/>
              </a:rPr>
              <a:t>resurrection</a:t>
            </a:r>
            <a:r>
              <a:rPr lang="en-GB" sz="2400" b="0" i="0" u="none" strike="noStrike" baseline="0" dirty="0" smtClean="0">
                <a:solidFill>
                  <a:srgbClr val="000000"/>
                </a:solidFill>
                <a:latin typeface="Verdana" panose="020B0604030504040204" pitchFamily="34" charset="0"/>
              </a:rPr>
              <a:t> of Jesus Christ from the dead, </a:t>
            </a:r>
            <a:r>
              <a:rPr lang="en-GB" sz="2400" dirty="0" smtClean="0">
                <a:solidFill>
                  <a:srgbClr val="000000"/>
                </a:solidFill>
                <a:latin typeface="Verdana" panose="020B0604030504040204" pitchFamily="34" charset="0"/>
              </a:rPr>
              <a:t>	</a:t>
            </a:r>
            <a:r>
              <a:rPr lang="en-GB" b="0" i="0" u="none" strike="noStrike" baseline="0" dirty="0" smtClean="0">
                <a:solidFill>
                  <a:srgbClr val="000000"/>
                </a:solidFill>
                <a:latin typeface="Verdana" panose="020B0604030504040204" pitchFamily="34" charset="0"/>
              </a:rPr>
              <a:t>1Peter 1:3</a:t>
            </a:r>
            <a:endParaRPr lang="en-GB" dirty="0"/>
          </a:p>
        </p:txBody>
      </p:sp>
    </p:spTree>
    <p:extLst>
      <p:ext uri="{BB962C8B-B14F-4D97-AF65-F5344CB8AC3E}">
        <p14:creationId xmlns:p14="http://schemas.microsoft.com/office/powerpoint/2010/main" val="23131332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345</TotalTime>
  <Words>1383</Words>
  <Application>Microsoft Office PowerPoint</Application>
  <PresentationFormat>Widescreen</PresentationFormat>
  <Paragraphs>85</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dc:creator>
  <cp:lastModifiedBy>Andrew</cp:lastModifiedBy>
  <cp:revision>35</cp:revision>
  <cp:lastPrinted>2021-08-24T19:32:43Z</cp:lastPrinted>
  <dcterms:created xsi:type="dcterms:W3CDTF">2021-08-18T19:04:17Z</dcterms:created>
  <dcterms:modified xsi:type="dcterms:W3CDTF">2021-08-24T21:17:52Z</dcterms:modified>
</cp:coreProperties>
</file>